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Fjalla One" panose="02000506040000020004" pitchFamily="2" charset="0"/>
      <p:regular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Impact" panose="020B0806030902050204" pitchFamily="34" charset="0"/>
      <p:regular r:id="rId46"/>
    </p:embeddedFont>
    <p:embeddedFont>
      <p:font typeface="Libre Franklin" pitchFamily="2" charset="0"/>
      <p:regular r:id="rId47"/>
      <p:bold r:id="rId48"/>
      <p:italic r:id="rId49"/>
      <p:boldItalic r:id="rId50"/>
    </p:embeddedFont>
    <p:embeddedFont>
      <p:font typeface="Libre Franklin Medium" pitchFamily="2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55" roundtripDataSignature="AMtx7mjh7zIgoLvoy1CCvQUdu4AdmcInx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0652B0B-A91D-4BFA-8B26-566C3BC9F3D3}">
  <a:tblStyle styleId="{C0652B0B-A91D-4BFA-8B26-566C3BC9F3D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4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customschemas.google.com/relationships/presentationmetadata" Target="meta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edeb2b71ac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latin typeface="Libre Franklin Medium"/>
                <a:ea typeface="Libre Franklin Medium"/>
                <a:cs typeface="Libre Franklin Medium"/>
                <a:sym typeface="Libre Franklin Medium"/>
              </a:rPr>
              <a:t>frequency setting </a:t>
            </a: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latin typeface="Libre Franklin Medium"/>
                <a:ea typeface="Libre Franklin Medium"/>
                <a:cs typeface="Libre Franklin Medium"/>
                <a:sym typeface="Libre Franklin Medium"/>
              </a:rPr>
              <a:t>emergency message is unencrypted</a:t>
            </a: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1edeb2b71ac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2033fddeae7_1_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AutoNum type="arabicPeriod"/>
            </a:pPr>
            <a:r>
              <a:rPr lang="en-US" sz="1350">
                <a:latin typeface="Libre Franklin Medium"/>
                <a:ea typeface="Libre Franklin Medium"/>
                <a:cs typeface="Libre Franklin Medium"/>
                <a:sym typeface="Libre Franklin Medium"/>
              </a:rPr>
              <a:t>고테나 클러스터덕 테스트 하는 방법 (+사용방법, setting 방법, 무슨 정보를 읽어들일지)</a:t>
            </a: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2033fddeae7_1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ee13c98c57_1_6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technology, known as Aspen Grove™, allows for long-range, short-burst mobile mesh networking through a unique approach that uses no control-packets to achieve optimal network efficiency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broadcasts information and creates a decentralized mesh network, allowing users to send texts and share locations in a group chats and private messages using an app on their device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88888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93" name="Google Shape;193;g1ee13c98c57_1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33fddeae7_2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technology, known as Aspen Grove™, allows for long-range, short-burst mobile mesh networking through a unique approach that uses no control-packets to achieve optimal network efficiency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broadcasts information and creates a decentralized mesh network, allowing users to send texts and share locations in a group chats and private messages using an app on their device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88888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01" name="Google Shape;201;g2033fddeae7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ee13c98c57_1_8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technology, known as Aspen Grove™, allows for long-range, short-burst mobile mesh networking through a unique approach that uses no control-packets to achieve optimal network efficiency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broadcasts information and creates a decentralized mesh network, allowing users to send texts and share locations in a group chats and private messages using an app on their device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88888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216" name="Google Shape;216;g1ee13c98c57_1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03889bf334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AutoNum type="arabicPeriod"/>
            </a:pPr>
            <a:r>
              <a:rPr lang="en-US" sz="1350">
                <a:latin typeface="Libre Franklin Medium"/>
                <a:ea typeface="Libre Franklin Medium"/>
                <a:cs typeface="Libre Franklin Medium"/>
                <a:sym typeface="Libre Franklin Medium"/>
              </a:rPr>
              <a:t>고테나 클러스터덕 테스트 하는 방법 (+사용방법, setting 방법, 무슨 정보를 읽어들일지)</a:t>
            </a: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g203889bf33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2015ff2bb09_0_8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2015ff2bb09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2033fddeae7_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g2033fddeae7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2015ff2bb09_0_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AutoNum type="arabicPeriod"/>
            </a:pPr>
            <a:r>
              <a:rPr lang="en-US" sz="1350">
                <a:latin typeface="Libre Franklin Medium"/>
                <a:ea typeface="Libre Franklin Medium"/>
                <a:cs typeface="Libre Franklin Medium"/>
                <a:sym typeface="Libre Franklin Medium"/>
              </a:rPr>
              <a:t>고테나 클러스터덕 테스트 하는 방법 (+사용방법, setting 방법, 무슨 정보를 읽어들일지)</a:t>
            </a: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g2015ff2bb0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ee13c98c57_1_9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1ee13c98c57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015ff2bb09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015ff2bb09_0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2015ff2bb09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2033fddeae7_4_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AutoNum type="arabicPeriod"/>
            </a:pPr>
            <a:r>
              <a:rPr lang="en-US" sz="1350">
                <a:latin typeface="Libre Franklin Medium"/>
                <a:ea typeface="Libre Franklin Medium"/>
                <a:cs typeface="Libre Franklin Medium"/>
                <a:sym typeface="Libre Franklin Medium"/>
              </a:rPr>
              <a:t>고테나 클러스터덕 테스트 하는 방법 (+사용방법, setting 방법, 무슨 정보를 읽어들일지)</a:t>
            </a: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g2033fddeae7_4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015ff2bb09_0_7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 format (Paper - Comparison of three LoRa devices and its application on street light monitoring system)</a:t>
            </a:r>
            <a:endParaRPr/>
          </a:p>
        </p:txBody>
      </p:sp>
      <p:sp>
        <p:nvSpPr>
          <p:cNvPr id="341" name="Google Shape;341;g2015ff2bb0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033fddeae7_4_3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 format (Paper - Comparison of three LoRa devices and its application on street light monitoring system)</a:t>
            </a:r>
            <a:endParaRPr/>
          </a:p>
        </p:txBody>
      </p:sp>
      <p:sp>
        <p:nvSpPr>
          <p:cNvPr id="354" name="Google Shape;354;g2033fddeae7_4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033fddeae7_4_2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 format (Paper - Comparison of three LoRa devices and its application on street light monitoring system)</a:t>
            </a:r>
            <a:endParaRPr/>
          </a:p>
        </p:txBody>
      </p:sp>
      <p:sp>
        <p:nvSpPr>
          <p:cNvPr id="365" name="Google Shape;365;g2033fddeae7_4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033fddeae7_4_2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 format (Paper - Comparison of three LoRa devices and its application on street light monitoring system)</a:t>
            </a:r>
            <a:endParaRPr/>
          </a:p>
        </p:txBody>
      </p:sp>
      <p:sp>
        <p:nvSpPr>
          <p:cNvPr id="375" name="Google Shape;375;g2033fddeae7_4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033fddeae7_4_25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 format (Paper - Comparison of three LoRa devices and its application on street light monitoring system)</a:t>
            </a:r>
            <a:endParaRPr/>
          </a:p>
        </p:txBody>
      </p:sp>
      <p:sp>
        <p:nvSpPr>
          <p:cNvPr id="383" name="Google Shape;383;g2033fddeae7_4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033fddeae7_4_26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 format (Paper - Comparison of three LoRa devices and its application on street light monitoring system)</a:t>
            </a:r>
            <a:endParaRPr/>
          </a:p>
        </p:txBody>
      </p:sp>
      <p:sp>
        <p:nvSpPr>
          <p:cNvPr id="393" name="Google Shape;393;g2033fddeae7_4_2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033fddeae7_4_1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 format (Paper - Comparison of three LoRa devices and its application on street light monitoring system)</a:t>
            </a:r>
            <a:endParaRPr/>
          </a:p>
        </p:txBody>
      </p:sp>
      <p:sp>
        <p:nvSpPr>
          <p:cNvPr id="403" name="Google Shape;403;g2033fddeae7_4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033fddeae7_4_17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 format (Paper - Comparison of three LoRa devices and its application on street light monitoring system)</a:t>
            </a:r>
            <a:endParaRPr/>
          </a:p>
        </p:txBody>
      </p:sp>
      <p:sp>
        <p:nvSpPr>
          <p:cNvPr id="422" name="Google Shape;422;g2033fddeae7_4_1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033fddeae7_4_19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Test result format (Paper - Comparison of three LoRa devices and its application on street light monitoring system)</a:t>
            </a:r>
            <a:endParaRPr/>
          </a:p>
        </p:txBody>
      </p:sp>
      <p:sp>
        <p:nvSpPr>
          <p:cNvPr id="440" name="Google Shape;440;g2033fddeae7_4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15ff2bb09_0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g2015ff2bb09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2033fddeae7_1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AutoNum type="arabicPeriod"/>
            </a:pPr>
            <a:r>
              <a:rPr lang="en-US" sz="1350">
                <a:latin typeface="Libre Franklin Medium"/>
                <a:ea typeface="Libre Franklin Medium"/>
                <a:cs typeface="Libre Franklin Medium"/>
                <a:sym typeface="Libre Franklin Medium"/>
              </a:rPr>
              <a:t>지금까지의 현황 (간단한 테스트 뭐 이런거 + 논문 relatedwork까지 작성)</a:t>
            </a: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5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g2033fddeae7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015ff2bb09_0_9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g2015ff2bb09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033fddeae7_2_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2033fddeae7_2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015ff2be5e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015ff2be5e_0_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A woman tries to make a call from her car, pulled over on a highway north of San Juan, Puerto Rico after Hurricane Maria devastated the island’s communications infrastructure.</a:t>
            </a:r>
            <a:endParaRPr sz="900">
              <a:solidFill>
                <a:srgbClr val="131313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rgbClr val="131313"/>
                </a:solidFill>
                <a:latin typeface="Arial"/>
                <a:ea typeface="Arial"/>
                <a:cs typeface="Arial"/>
                <a:sym typeface="Arial"/>
              </a:rPr>
              <a:t>(https://www.theverge.com/2017/9/29/16372048/puerto-rico-hurricane-maria-2017-electricity-water-food-communications-phone-internet-recovery)</a:t>
            </a:r>
            <a:endParaRPr sz="900">
              <a:solidFill>
                <a:srgbClr val="13131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g2015ff2be5e_0_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015ff2bb09_3_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13" name="Google Shape;113;g2015ff2bb09_3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0230356034_1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23" name="Google Shape;123;g20230356034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015ff2bb09_0_5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2015ff2bb09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2015ff2bb09_0_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technology, known as Aspen Grove™, allows for long-range, short-burst mobile mesh networking through a unique approach that uses no control-packets to achieve optimal network efficiency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broadcasts information and creates a decentralized mesh network, allowing users to send texts and share locations in a group chats and private messages using an app on their device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88888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46" name="Google Shape;146;g2015ff2bb0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230356034_1_4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This technology, known as Aspen Grove™, allows for long-range, short-burst mobile mesh networking through a unique approach that uses no control-packets to achieve optimal network efficiency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High Scalability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it broadcasts information and creates a decentralized mesh network, allowing users to send texts and share locations in a group chats and private messages using an app on their device</a:t>
            </a:r>
            <a:endParaRPr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rgbClr val="888888"/>
              </a:solidFill>
              <a:highlight>
                <a:schemeClr val="dk1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57" name="Google Shape;157;g20230356034_1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">
  <p:cSld name="Content Slide">
    <p:bg>
      <p:bgPr>
        <a:solidFill>
          <a:schemeClr val="accent2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Google Shape;15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7" y="0"/>
            <a:ext cx="86360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9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  <a:defRPr sz="2400" b="0" i="1" cap="none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683537" y="1008875"/>
            <a:ext cx="779079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sz="1425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body" idx="2"/>
          </p:nvPr>
        </p:nvSpPr>
        <p:spPr>
          <a:xfrm>
            <a:off x="905346" y="1471906"/>
            <a:ext cx="7568987" cy="255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143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350" b="0" i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lvl="1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lvl="2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lvl="3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lvl="4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lvl="5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lvl="6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lvl="7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lvl="8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3024">
          <p15:clr>
            <a:srgbClr val="FBAE40"/>
          </p15:clr>
        </p15:guide>
        <p15:guide id="7" pos="984">
          <p15:clr>
            <a:srgbClr val="FBAE40"/>
          </p15:clr>
        </p15:guide>
        <p15:guide id="8" pos="696">
          <p15:clr>
            <a:srgbClr val="FBAE40"/>
          </p15:clr>
        </p15:guide>
        <p15:guide id="9" pos="1152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ation Title">
  <p:cSld name="Presentation Title">
    <p:bg>
      <p:bgPr>
        <a:solidFill>
          <a:schemeClr val="accent2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22" name="Google Shape;22;p13"/>
          <p:cNvSpPr txBox="1">
            <a:spLocks noGrp="1"/>
          </p:cNvSpPr>
          <p:nvPr>
            <p:ph type="ctrTitle"/>
          </p:nvPr>
        </p:nvSpPr>
        <p:spPr>
          <a:xfrm>
            <a:off x="1116119" y="1219683"/>
            <a:ext cx="7022946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ibre Franklin Medium"/>
              <a:buNone/>
              <a:defRPr sz="4500" b="0" i="1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3"/>
          <p:cNvSpPr txBox="1">
            <a:spLocks noGrp="1"/>
          </p:cNvSpPr>
          <p:nvPr>
            <p:ph type="subTitle" idx="1"/>
          </p:nvPr>
        </p:nvSpPr>
        <p:spPr>
          <a:xfrm>
            <a:off x="1116115" y="2571751"/>
            <a:ext cx="7022949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sz="1425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4" name="Google Shape;24;p13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lvl="1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lvl="2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lvl="3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lvl="4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lvl="5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lvl="6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lvl="7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lvl="8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body" idx="2"/>
          </p:nvPr>
        </p:nvSpPr>
        <p:spPr>
          <a:xfrm>
            <a:off x="1116114" y="2928461"/>
            <a:ext cx="7022949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body" idx="3"/>
          </p:nvPr>
        </p:nvSpPr>
        <p:spPr>
          <a:xfrm>
            <a:off x="1116115" y="3179780"/>
            <a:ext cx="7022948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7" name="Google Shape;27;p1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0543" y="4629887"/>
            <a:ext cx="2500146" cy="26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Google Shape;28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07272" y="0"/>
            <a:ext cx="1336728" cy="51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3060">
          <p15:clr>
            <a:srgbClr val="FBAE40"/>
          </p15:clr>
        </p15:guide>
        <p15:guide id="7" pos="69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(text + picture)">
  <p:cSld name="Content Slide (text + picture)">
    <p:bg>
      <p:bgPr>
        <a:solidFill>
          <a:schemeClr val="accent2"/>
        </a:solidFill>
        <a:effectLst/>
      </p:bgPr>
    </p:bg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Google Shape;30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257" y="0"/>
            <a:ext cx="8636000" cy="68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" name="Google Shape;31;p15"/>
          <p:cNvSpPr txBox="1">
            <a:spLocks noGrp="1"/>
          </p:cNvSpPr>
          <p:nvPr>
            <p:ph type="body" idx="1"/>
          </p:nvPr>
        </p:nvSpPr>
        <p:spPr>
          <a:xfrm>
            <a:off x="914400" y="1438042"/>
            <a:ext cx="3657604" cy="25586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marR="0" lvl="0" indent="-31432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Noto Sans Symbols"/>
              <a:buChar char="▪"/>
              <a:defRPr sz="1350" b="0" i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15" descr="Picture or Chart"/>
          <p:cNvSpPr txBox="1">
            <a:spLocks noGrp="1"/>
          </p:cNvSpPr>
          <p:nvPr>
            <p:ph type="body" idx="2"/>
          </p:nvPr>
        </p:nvSpPr>
        <p:spPr>
          <a:xfrm>
            <a:off x="4765679" y="1440658"/>
            <a:ext cx="3708656" cy="22371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marL="457200" lvl="0" indent="-31432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Char char="•"/>
              <a:defRPr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22860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>
                <a:solidFill>
                  <a:schemeClr val="dk1"/>
                </a:solidFill>
              </a:defRPr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15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lvl="1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lvl="2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lvl="3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lvl="4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lvl="5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lvl="6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lvl="7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lvl="8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" name="Google Shape;34;p15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97" cy="33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  <a:defRPr sz="2400" b="0" i="1" cap="none">
                <a:solidFill>
                  <a:schemeClr val="lt2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5"/>
          <p:cNvSpPr txBox="1">
            <a:spLocks noGrp="1"/>
          </p:cNvSpPr>
          <p:nvPr>
            <p:ph type="subTitle" idx="3"/>
          </p:nvPr>
        </p:nvSpPr>
        <p:spPr>
          <a:xfrm>
            <a:off x="683537" y="1008875"/>
            <a:ext cx="7790797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sz="1425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306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(Picture)">
  <p:cSld name="Content Slide (Picture)">
    <p:bg>
      <p:bgPr>
        <a:solidFill>
          <a:schemeClr val="accent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7" descr="Description of Picture"/>
          <p:cNvSpPr>
            <a:spLocks noGrp="1"/>
          </p:cNvSpPr>
          <p:nvPr>
            <p:ph type="pic" idx="2"/>
          </p:nvPr>
        </p:nvSpPr>
        <p:spPr>
          <a:xfrm>
            <a:off x="565518" y="683536"/>
            <a:ext cx="8012640" cy="3435498"/>
          </a:xfrm>
          <a:prstGeom prst="rect">
            <a:avLst/>
          </a:prstGeom>
          <a:noFill/>
          <a:ln>
            <a:noFill/>
          </a:ln>
        </p:spPr>
      </p:sp>
      <p:sp>
        <p:nvSpPr>
          <p:cNvPr id="38" name="Google Shape;38;p17"/>
          <p:cNvSpPr txBox="1">
            <a:spLocks noGrp="1"/>
          </p:cNvSpPr>
          <p:nvPr>
            <p:ph type="ctrTitle"/>
          </p:nvPr>
        </p:nvSpPr>
        <p:spPr>
          <a:xfrm>
            <a:off x="565518" y="228601"/>
            <a:ext cx="2879168" cy="3739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Libre Franklin Medium"/>
              <a:buNone/>
              <a:defRPr sz="1350" b="0" i="0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9" name="Google Shape;39;p17"/>
          <p:cNvCxnSpPr/>
          <p:nvPr/>
        </p:nvCxnSpPr>
        <p:spPr>
          <a:xfrm>
            <a:off x="429840" y="228601"/>
            <a:ext cx="0" cy="3890433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40" name="Google Shape;40;p17"/>
          <p:cNvCxnSpPr/>
          <p:nvPr/>
        </p:nvCxnSpPr>
        <p:spPr>
          <a:xfrm>
            <a:off x="3491931" y="239099"/>
            <a:ext cx="0" cy="982625"/>
          </a:xfrm>
          <a:prstGeom prst="straightConnector1">
            <a:avLst/>
          </a:prstGeom>
          <a:noFill/>
          <a:ln w="127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17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lvl="1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lvl="2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lvl="3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lvl="4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lvl="5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lvl="6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lvl="7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lvl="8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2" name="Google Shape;42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10500" y="0"/>
            <a:ext cx="133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3060">
          <p15:clr>
            <a:srgbClr val="FBAE40"/>
          </p15:clr>
        </p15:guide>
        <p15:guide id="7" pos="264">
          <p15:clr>
            <a:srgbClr val="FBAE40"/>
          </p15:clr>
        </p15:guide>
        <p15:guide id="8" orient="horz" pos="1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Slide (Fact/Highlight)">
  <p:cSld name="Content Slide (Fact/Highlight)">
    <p:bg>
      <p:bgPr>
        <a:solidFill>
          <a:schemeClr val="accent2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9"/>
          <p:cNvSpPr/>
          <p:nvPr/>
        </p:nvSpPr>
        <p:spPr>
          <a:xfrm>
            <a:off x="3" y="1"/>
            <a:ext cx="9143999" cy="51391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5" name="Google Shape;45;p19"/>
          <p:cNvSpPr txBox="1">
            <a:spLocks noGrp="1"/>
          </p:cNvSpPr>
          <p:nvPr>
            <p:ph type="ctrTitle"/>
          </p:nvPr>
        </p:nvSpPr>
        <p:spPr>
          <a:xfrm>
            <a:off x="2170159" y="1099926"/>
            <a:ext cx="4814498" cy="893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50"/>
              <a:buFont typeface="Impact"/>
              <a:buNone/>
              <a:defRPr sz="6450" b="0" i="0" cap="none">
                <a:solidFill>
                  <a:schemeClr val="dk2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9"/>
          <p:cNvSpPr/>
          <p:nvPr/>
        </p:nvSpPr>
        <p:spPr>
          <a:xfrm>
            <a:off x="1986208" y="2058317"/>
            <a:ext cx="5179092" cy="33074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" name="Google Shape;47;p19"/>
          <p:cNvSpPr txBox="1">
            <a:spLocks noGrp="1"/>
          </p:cNvSpPr>
          <p:nvPr>
            <p:ph type="subTitle" idx="1"/>
          </p:nvPr>
        </p:nvSpPr>
        <p:spPr>
          <a:xfrm>
            <a:off x="1986203" y="2108272"/>
            <a:ext cx="5171597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 b="1" i="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425"/>
              <a:buNone/>
              <a:defRPr sz="1425"/>
            </a:lvl2pPr>
            <a:lvl3pPr lvl="2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48" name="Google Shape;48;p19"/>
          <p:cNvSpPr txBox="1">
            <a:spLocks noGrp="1"/>
          </p:cNvSpPr>
          <p:nvPr>
            <p:ph type="body" idx="2"/>
          </p:nvPr>
        </p:nvSpPr>
        <p:spPr>
          <a:xfrm>
            <a:off x="2156451" y="2655264"/>
            <a:ext cx="5008850" cy="842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Libre Franklin Medium"/>
              <a:buNone/>
              <a:defRPr sz="1800" b="0" i="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19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lvl="1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lvl="2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lvl="3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lvl="4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lvl="5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lvl="6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lvl="7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lvl="8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0" name="Google Shape;50;p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0543" y="4629887"/>
            <a:ext cx="2500146" cy="26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" name="Google Shape;51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10500" y="0"/>
            <a:ext cx="13335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3060">
          <p15:clr>
            <a:srgbClr val="FBAE40"/>
          </p15:clr>
        </p15:guide>
        <p15:guide id="7" orient="horz" pos="756">
          <p15:clr>
            <a:srgbClr val="FBAE40"/>
          </p15:clr>
        </p15:guide>
        <p15:guide id="8" orient="horz" pos="1116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act Info">
  <p:cSld name="Contact Info">
    <p:bg>
      <p:bgPr>
        <a:solidFill>
          <a:schemeClr val="accent2"/>
        </a:solid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 w="12700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350" b="0" i="0" u="none" strike="noStrike" cap="none">
              <a:solidFill>
                <a:schemeClr val="lt1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54" name="Google Shape;54;p21"/>
          <p:cNvSpPr txBox="1">
            <a:spLocks noGrp="1"/>
          </p:cNvSpPr>
          <p:nvPr>
            <p:ph type="ctrTitle"/>
          </p:nvPr>
        </p:nvSpPr>
        <p:spPr>
          <a:xfrm>
            <a:off x="1089147" y="1168250"/>
            <a:ext cx="5500897" cy="6232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ibre Franklin Medium"/>
              <a:buNone/>
              <a:defRPr sz="4500" b="0" i="1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21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lvl="1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lvl="2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lvl="3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lvl="4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lvl="5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lvl="6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lvl="7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lvl="8" indent="0" algn="ctr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6" name="Google Shape;56;p21"/>
          <p:cNvSpPr txBox="1"/>
          <p:nvPr/>
        </p:nvSpPr>
        <p:spPr>
          <a:xfrm>
            <a:off x="1021648" y="3485758"/>
            <a:ext cx="5635893" cy="4647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1425" tIns="25700" rIns="51425" bIns="2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ibre Franklin Medium"/>
              <a:buNone/>
            </a:pPr>
            <a:r>
              <a:rPr lang="en-US" sz="9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polytechnic.purdue.edu</a:t>
            </a:r>
            <a:endParaRPr sz="900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35"/>
              </a:spcBef>
              <a:spcAft>
                <a:spcPts val="0"/>
              </a:spcAft>
              <a:buClr>
                <a:schemeClr val="dk1"/>
              </a:buClr>
              <a:buSzPts val="675"/>
              <a:buFont typeface="Arial"/>
              <a:buNone/>
            </a:pPr>
            <a:endParaRPr sz="675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788"/>
              <a:buFont typeface="Libre Franklin Medium"/>
              <a:buNone/>
            </a:pPr>
            <a:r>
              <a:rPr lang="en-US" sz="788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	</a:t>
            </a:r>
            <a:r>
              <a:rPr lang="en-US" sz="900" b="0" i="0" u="none" strike="noStrike" cap="none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/ 	TechPurdue</a:t>
            </a:r>
            <a:endParaRPr sz="900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158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</a:pPr>
            <a:endParaRPr sz="788" b="0" i="0" u="none" strike="noStrike" cap="none">
              <a:solidFill>
                <a:schemeClr val="dk1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57" name="Google Shape;57;p21"/>
          <p:cNvSpPr txBox="1">
            <a:spLocks noGrp="1"/>
          </p:cNvSpPr>
          <p:nvPr>
            <p:ph type="body" idx="1"/>
          </p:nvPr>
        </p:nvSpPr>
        <p:spPr>
          <a:xfrm>
            <a:off x="1086285" y="2224892"/>
            <a:ext cx="5321808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8" name="Google Shape;58;p21"/>
          <p:cNvSpPr txBox="1">
            <a:spLocks noGrp="1"/>
          </p:cNvSpPr>
          <p:nvPr>
            <p:ph type="body" idx="2"/>
          </p:nvPr>
        </p:nvSpPr>
        <p:spPr>
          <a:xfrm>
            <a:off x="1086285" y="2476211"/>
            <a:ext cx="5321808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21"/>
          <p:cNvSpPr txBox="1">
            <a:spLocks noGrp="1"/>
          </p:cNvSpPr>
          <p:nvPr>
            <p:ph type="body" idx="3"/>
          </p:nvPr>
        </p:nvSpPr>
        <p:spPr>
          <a:xfrm>
            <a:off x="1086285" y="2640975"/>
            <a:ext cx="5321808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0" name="Google Shape;60;p21"/>
          <p:cNvSpPr txBox="1">
            <a:spLocks noGrp="1"/>
          </p:cNvSpPr>
          <p:nvPr>
            <p:ph type="body" idx="4"/>
          </p:nvPr>
        </p:nvSpPr>
        <p:spPr>
          <a:xfrm>
            <a:off x="1086285" y="2821412"/>
            <a:ext cx="5321808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 b="1" i="0">
                <a:solidFill>
                  <a:schemeClr val="dk2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1pPr>
            <a:lvl2pPr marL="914400" lvl="1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61" name="Google Shape;61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0543" y="4629887"/>
            <a:ext cx="2500146" cy="2647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2704" y="3755185"/>
            <a:ext cx="944124" cy="164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07272" y="0"/>
            <a:ext cx="1336728" cy="515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  <p15:guide id="3" orient="horz" pos="2970">
          <p15:clr>
            <a:srgbClr val="FBAE40"/>
          </p15:clr>
        </p15:guide>
        <p15:guide id="4" pos="4464">
          <p15:clr>
            <a:srgbClr val="FBAE40"/>
          </p15:clr>
        </p15:guide>
        <p15:guide id="5" pos="5136">
          <p15:clr>
            <a:srgbClr val="FBAE40"/>
          </p15:clr>
        </p15:guide>
        <p15:guide id="6" orient="horz" pos="3060">
          <p15:clr>
            <a:srgbClr val="FBAE40"/>
          </p15:clr>
        </p15:guide>
        <p15:guide id="7" pos="69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>
            <a:spLocks noGrp="1"/>
          </p:cNvSpPr>
          <p:nvPr>
            <p:ph type="title"/>
          </p:nvPr>
        </p:nvSpPr>
        <p:spPr>
          <a:xfrm>
            <a:off x="1606048" y="723519"/>
            <a:ext cx="5937755" cy="891540"/>
          </a:xfrm>
          <a:prstGeom prst="rect">
            <a:avLst/>
          </a:prstGeom>
          <a:solidFill>
            <a:srgbClr val="FFFFFF"/>
          </a:solidFill>
          <a:ln w="31750" cap="sq" cmpd="sng">
            <a:solidFill>
              <a:srgbClr val="40404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82875" tIns="182875" rIns="182875" bIns="182875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950"/>
              <a:buFont typeface="Libre Franklin Medium"/>
              <a:buNone/>
              <a:defRPr sz="195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9"/>
          <p:cNvSpPr txBox="1">
            <a:spLocks noGrp="1"/>
          </p:cNvSpPr>
          <p:nvPr>
            <p:ph type="body" idx="1"/>
          </p:nvPr>
        </p:nvSpPr>
        <p:spPr>
          <a:xfrm>
            <a:off x="1606048" y="1978535"/>
            <a:ext cx="5937755" cy="232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14325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350"/>
              <a:buFont typeface="Arial"/>
              <a:buChar char="•"/>
              <a:defRPr sz="135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rgbClr val="262626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lt1"/>
                </a:solidFill>
                <a:latin typeface="Libre Franklin"/>
                <a:ea typeface="Libre Franklin"/>
                <a:cs typeface="Libre Franklin"/>
                <a:sym typeface="Libre Franklin"/>
              </a:defRPr>
            </a:lvl9pPr>
          </a:lstStyle>
          <a:p>
            <a:endParaRPr/>
          </a:p>
        </p:txBody>
      </p:sp>
      <p:sp>
        <p:nvSpPr>
          <p:cNvPr id="12" name="Google Shape;12;p9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1pPr>
            <a:lvl2pPr marL="0" marR="0" lvl="1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2pPr>
            <a:lvl3pPr marL="0" marR="0" lvl="2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3pPr>
            <a:lvl4pPr marL="0" marR="0" lvl="3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4pPr>
            <a:lvl5pPr marL="0" marR="0" lvl="4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5pPr>
            <a:lvl6pPr marL="0" marR="0" lvl="5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6pPr>
            <a:lvl7pPr marL="0" marR="0" lvl="6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7pPr>
            <a:lvl8pPr marL="0" marR="0" lvl="7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8pPr>
            <a:lvl9pPr marL="0" marR="0" lvl="8" indent="0" algn="ctr" rtl="0">
              <a:spcBef>
                <a:spcPts val="0"/>
              </a:spcBef>
              <a:buNone/>
              <a:defRPr sz="750" b="0" i="0" u="none" strike="noStrike" cap="none">
                <a:solidFill>
                  <a:schemeClr val="lt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" name="Google Shape;13;p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410543" y="4629887"/>
            <a:ext cx="2500146" cy="26472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orient="horz" pos="3042">
          <p15:clr>
            <a:srgbClr val="F26B43"/>
          </p15:clr>
        </p15:guide>
        <p15:guide id="4" orient="horz" pos="2952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meshtastic.org/docs/introduction" TargetMode="Externa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fcc.gov/general/public-safety-and-homeland-security-bureau-chief-speeches" TargetMode="Externa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hyperlink" Target="https://cdn.shopify.com/s/files/1/0046/7524/0005/products/gotennaprox_comp3v2.jpg?v=1611262676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project-owl.com/assets/CDP_LOGO.png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dn.shopify.com/s/files/1/0046/7524/0005/products/gotennaprox_comp2_640x.jpg?v=1611262676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"/>
          <p:cNvSpPr txBox="1">
            <a:spLocks noGrp="1"/>
          </p:cNvSpPr>
          <p:nvPr>
            <p:ph type="ctrTitle"/>
          </p:nvPr>
        </p:nvSpPr>
        <p:spPr>
          <a:xfrm>
            <a:off x="473500" y="1228950"/>
            <a:ext cx="7876800" cy="11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ibre Franklin Medium"/>
              <a:buNone/>
            </a:pPr>
            <a:r>
              <a:rPr lang="en-US" sz="3200"/>
              <a:t>Performance Evaluation of Off-grid Mesh Network Communication Using goTenna and Meshtastic</a:t>
            </a:r>
            <a:endParaRPr sz="3200"/>
          </a:p>
        </p:txBody>
      </p:sp>
      <p:sp>
        <p:nvSpPr>
          <p:cNvPr id="69" name="Google Shape;69;p2"/>
          <p:cNvSpPr txBox="1">
            <a:spLocks noGrp="1"/>
          </p:cNvSpPr>
          <p:nvPr>
            <p:ph type="subTitle" idx="1"/>
          </p:nvPr>
        </p:nvSpPr>
        <p:spPr>
          <a:xfrm>
            <a:off x="540490" y="2505751"/>
            <a:ext cx="70230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Midterm Presentation</a:t>
            </a:r>
            <a:endParaRPr/>
          </a:p>
        </p:txBody>
      </p:sp>
      <p:sp>
        <p:nvSpPr>
          <p:cNvPr id="70" name="Google Shape;70;p2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  <p:sp>
        <p:nvSpPr>
          <p:cNvPr id="71" name="Google Shape;71;p2"/>
          <p:cNvSpPr txBox="1">
            <a:spLocks noGrp="1"/>
          </p:cNvSpPr>
          <p:nvPr>
            <p:ph type="body" idx="2"/>
          </p:nvPr>
        </p:nvSpPr>
        <p:spPr>
          <a:xfrm>
            <a:off x="724164" y="3077036"/>
            <a:ext cx="702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57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 dirty="0">
                <a:solidFill>
                  <a:schemeClr val="lt1"/>
                </a:solidFill>
              </a:rPr>
              <a:t>Team: GO duck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72" name="Google Shape;72;p2"/>
          <p:cNvSpPr txBox="1">
            <a:spLocks noGrp="1"/>
          </p:cNvSpPr>
          <p:nvPr>
            <p:ph type="body" idx="3"/>
          </p:nvPr>
        </p:nvSpPr>
        <p:spPr>
          <a:xfrm>
            <a:off x="724165" y="3458330"/>
            <a:ext cx="7023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57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/>
              <a:t>Gwangyeok Kim, Keonwoo Lim, Yeonguk Maeng, Sujee Noh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edeb2b71ac_0_3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goTenna - chat</a:t>
            </a:r>
            <a:endParaRPr/>
          </a:p>
        </p:txBody>
      </p:sp>
      <p:sp>
        <p:nvSpPr>
          <p:cNvPr id="173" name="Google Shape;173;g1edeb2b71ac_0_3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pic>
        <p:nvPicPr>
          <p:cNvPr id="174" name="Google Shape;174;g1edeb2b71ac_0_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25" y="965250"/>
            <a:ext cx="2285676" cy="3094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g1edeb2b71ac_0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23500" y="948600"/>
            <a:ext cx="2110751" cy="3111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g1edeb2b71ac_0_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88550" y="965250"/>
            <a:ext cx="1857100" cy="311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1edeb2b71ac_0_3"/>
          <p:cNvSpPr txBox="1"/>
          <p:nvPr/>
        </p:nvSpPr>
        <p:spPr>
          <a:xfrm>
            <a:off x="721600" y="4031675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Private Chat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78" name="Google Shape;178;g1edeb2b71ac_0_3"/>
          <p:cNvSpPr txBox="1"/>
          <p:nvPr/>
        </p:nvSpPr>
        <p:spPr>
          <a:xfrm>
            <a:off x="3455075" y="4031675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Broadcast chat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79" name="Google Shape;179;g1edeb2b71ac_0_3"/>
          <p:cNvSpPr txBox="1"/>
          <p:nvPr/>
        </p:nvSpPr>
        <p:spPr>
          <a:xfrm>
            <a:off x="5993300" y="4031675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Emergency chat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033fddeae7_1_4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goTenna - measurement</a:t>
            </a:r>
            <a:endParaRPr/>
          </a:p>
        </p:txBody>
      </p:sp>
      <p:sp>
        <p:nvSpPr>
          <p:cNvPr id="185" name="Google Shape;185;g2033fddeae7_1_4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186" name="Google Shape;186;g2033fddeae7_1_4"/>
          <p:cNvPicPr preferRelativeResize="0"/>
          <p:nvPr/>
        </p:nvPicPr>
        <p:blipFill rotWithShape="1">
          <a:blip r:embed="rId3">
            <a:alphaModFix/>
          </a:blip>
          <a:srcRect l="4363" t="5615" r="5853"/>
          <a:stretch/>
        </p:blipFill>
        <p:spPr>
          <a:xfrm>
            <a:off x="4594837" y="2806025"/>
            <a:ext cx="3675349" cy="19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g2033fddeae7_1_4"/>
          <p:cNvPicPr preferRelativeResize="0"/>
          <p:nvPr/>
        </p:nvPicPr>
        <p:blipFill rotWithShape="1">
          <a:blip r:embed="rId4">
            <a:alphaModFix/>
          </a:blip>
          <a:srcRect t="24386" b="24252"/>
          <a:stretch/>
        </p:blipFill>
        <p:spPr>
          <a:xfrm>
            <a:off x="5340625" y="750800"/>
            <a:ext cx="2183732" cy="163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g2033fddeae7_1_4"/>
          <p:cNvSpPr txBox="1"/>
          <p:nvPr/>
        </p:nvSpPr>
        <p:spPr>
          <a:xfrm>
            <a:off x="487075" y="1440450"/>
            <a:ext cx="44679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Spectrum Analyzer and Diagnostic Logs supported by goTenna Pro application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Examples of data collected: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Date and Time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Frames Used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Hop Count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RSSI (Received Signal Strength Indicator)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Sender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Message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GPS location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89" name="Google Shape;189;g2033fddeae7_1_4"/>
          <p:cNvSpPr txBox="1"/>
          <p:nvPr/>
        </p:nvSpPr>
        <p:spPr>
          <a:xfrm>
            <a:off x="5308688" y="2319413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Diagnostic Logs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90" name="Google Shape;190;g2033fddeae7_1_4"/>
          <p:cNvSpPr txBox="1"/>
          <p:nvPr/>
        </p:nvSpPr>
        <p:spPr>
          <a:xfrm>
            <a:off x="5308700" y="4629075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Spectrum Analyzer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ee13c98c57_1_66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96" name="Google Shape;196;g1ee13c98c57_1_66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No More ClusterDuck</a:t>
            </a:r>
            <a:endParaRPr/>
          </a:p>
        </p:txBody>
      </p:sp>
      <p:pic>
        <p:nvPicPr>
          <p:cNvPr id="197" name="Google Shape;197;g1ee13c98c57_1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525" y="800075"/>
            <a:ext cx="7476751" cy="2989974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g1ee13c98c57_1_66"/>
          <p:cNvSpPr txBox="1"/>
          <p:nvPr/>
        </p:nvSpPr>
        <p:spPr>
          <a:xfrm>
            <a:off x="840425" y="3925725"/>
            <a:ext cx="7476900" cy="600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 dirty="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Convoluted project                                                                    -    Inconsistent performance</a:t>
            </a:r>
            <a:endParaRPr sz="1350" dirty="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 dirty="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OS compatibility issue                                                              -    No ease of data collection                                                                   </a:t>
            </a:r>
            <a:endParaRPr sz="1350" dirty="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033fddeae7_2_10"/>
          <p:cNvSpPr txBox="1">
            <a:spLocks noGrp="1"/>
          </p:cNvSpPr>
          <p:nvPr>
            <p:ph type="body" idx="1"/>
          </p:nvPr>
        </p:nvSpPr>
        <p:spPr>
          <a:xfrm>
            <a:off x="117900" y="1426052"/>
            <a:ext cx="5385000" cy="22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50"/>
              <a:buFont typeface="Libre Franklin Medium"/>
              <a:buChar char="-"/>
            </a:pPr>
            <a:r>
              <a:rPr lang="en-US" sz="1200" dirty="0">
                <a:solidFill>
                  <a:srgbClr val="1C1E21"/>
                </a:solidFill>
              </a:rPr>
              <a:t>O</a:t>
            </a:r>
            <a:r>
              <a:rPr lang="en-US" dirty="0">
                <a:solidFill>
                  <a:srgbClr val="1C1E21"/>
                </a:solidFill>
              </a:rPr>
              <a:t>ff-grid messaging using cost-effective hardware to create your personal mesh</a:t>
            </a:r>
            <a:r>
              <a:rPr lang="en-US" baseline="30000" dirty="0">
                <a:solidFill>
                  <a:srgbClr val="1C1E21"/>
                </a:solidFill>
              </a:rPr>
              <a:t>[10]</a:t>
            </a:r>
            <a:endParaRPr baseline="30000" dirty="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C1E2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Libre Franklin Medium"/>
              <a:buChar char="-"/>
            </a:pPr>
            <a:r>
              <a:rPr lang="en-US" dirty="0">
                <a:solidFill>
                  <a:srgbClr val="374151"/>
                </a:solidFill>
              </a:rPr>
              <a:t>Using their own “Mesh Broadcast Algorithm”</a:t>
            </a:r>
            <a:endParaRPr dirty="0">
              <a:solidFill>
                <a:srgbClr val="37415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C1E2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Libre Franklin Medium"/>
              <a:buChar char="-"/>
            </a:pPr>
            <a:r>
              <a:rPr lang="en-US" sz="1200" dirty="0">
                <a:solidFill>
                  <a:srgbClr val="1C1E21"/>
                </a:solidFill>
              </a:rPr>
              <a:t>AES256 encryption</a:t>
            </a:r>
            <a:endParaRPr sz="1200" dirty="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C1E2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Char char="-"/>
            </a:pPr>
            <a:r>
              <a:rPr lang="en-US" sz="1200" dirty="0">
                <a:solidFill>
                  <a:srgbClr val="1C1E21"/>
                </a:solidFill>
              </a:rPr>
              <a:t>Long Battery Life</a:t>
            </a:r>
            <a:endParaRPr sz="1200" dirty="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1C1E2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Arial"/>
              <a:buChar char="-"/>
            </a:pPr>
            <a:r>
              <a:rPr lang="en-US" dirty="0">
                <a:solidFill>
                  <a:srgbClr val="374151"/>
                </a:solidFill>
                <a:latin typeface="Arial"/>
                <a:ea typeface="Arial"/>
                <a:cs typeface="Arial"/>
                <a:sym typeface="Arial"/>
              </a:rPr>
              <a:t>Open-source project</a:t>
            </a:r>
            <a:endParaRPr dirty="0">
              <a:solidFill>
                <a:srgbClr val="37415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g2033fddeae7_2_10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5" name="Google Shape;205;g2033fddeae7_2_10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Meshtastic</a:t>
            </a:r>
            <a:endParaRPr/>
          </a:p>
        </p:txBody>
      </p:sp>
      <p:sp>
        <p:nvSpPr>
          <p:cNvPr id="206" name="Google Shape;206;g2033fddeae7_2_10"/>
          <p:cNvSpPr txBox="1">
            <a:spLocks noGrp="1"/>
          </p:cNvSpPr>
          <p:nvPr>
            <p:ph type="subTitle" idx="3"/>
          </p:nvPr>
        </p:nvSpPr>
        <p:spPr>
          <a:xfrm>
            <a:off x="683537" y="1008875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What is Meshtastic?</a:t>
            </a:r>
            <a:endParaRPr/>
          </a:p>
        </p:txBody>
      </p:sp>
      <p:grpSp>
        <p:nvGrpSpPr>
          <p:cNvPr id="207" name="Google Shape;207;g2033fddeae7_2_10"/>
          <p:cNvGrpSpPr/>
          <p:nvPr/>
        </p:nvGrpSpPr>
        <p:grpSpPr>
          <a:xfrm>
            <a:off x="4817651" y="865183"/>
            <a:ext cx="4537901" cy="3132146"/>
            <a:chOff x="4817650" y="865200"/>
            <a:chExt cx="4537901" cy="3699677"/>
          </a:xfrm>
        </p:grpSpPr>
        <p:pic>
          <p:nvPicPr>
            <p:cNvPr id="208" name="Google Shape;208;g2033fddeae7_2_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6085150" y="1008875"/>
              <a:ext cx="1998600" cy="3423900"/>
            </a:xfrm>
            <a:prstGeom prst="roundRect">
              <a:avLst>
                <a:gd name="adj" fmla="val 12889"/>
              </a:avLst>
            </a:prstGeom>
            <a:noFill/>
            <a:ln>
              <a:noFill/>
            </a:ln>
          </p:spPr>
        </p:pic>
        <p:pic>
          <p:nvPicPr>
            <p:cNvPr id="209" name="Google Shape;209;g2033fddeae7_2_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17650" y="865200"/>
              <a:ext cx="4537901" cy="369967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0" name="Google Shape;210;g2033fddeae7_2_10"/>
          <p:cNvSpPr txBox="1"/>
          <p:nvPr/>
        </p:nvSpPr>
        <p:spPr>
          <a:xfrm>
            <a:off x="432300" y="4132188"/>
            <a:ext cx="827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[10] Meshtastic, “Introduction,” Accessed: Jan. 29 2023 [Online]. Available: </a:t>
            </a:r>
            <a:r>
              <a:rPr lang="en-US" sz="800" u="sng">
                <a:solidFill>
                  <a:schemeClr val="hlink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  <a:hlinkClick r:id="rId5"/>
              </a:rPr>
              <a:t>https://meshtastic.org/docs/introduction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[11] vecteezy, “smartphone-and-mobile-phone-free-png.png,” Accessed: Jan. 29 2023 [Online]. Available: https://static.vecteezy.com/system/resources/previews/011/047/536/original/smartphone-and-mobile-phone-free-png.png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pSp>
        <p:nvGrpSpPr>
          <p:cNvPr id="211" name="Google Shape;211;g2033fddeae7_2_10"/>
          <p:cNvGrpSpPr/>
          <p:nvPr/>
        </p:nvGrpSpPr>
        <p:grpSpPr>
          <a:xfrm>
            <a:off x="8083750" y="856475"/>
            <a:ext cx="627950" cy="400200"/>
            <a:chOff x="8083750" y="856475"/>
            <a:chExt cx="627950" cy="400200"/>
          </a:xfrm>
        </p:grpSpPr>
        <p:sp>
          <p:nvSpPr>
            <p:cNvPr id="212" name="Google Shape;212;g2033fddeae7_2_10"/>
            <p:cNvSpPr txBox="1"/>
            <p:nvPr/>
          </p:nvSpPr>
          <p:spPr>
            <a:xfrm>
              <a:off x="8083750" y="85647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aseline="-25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[6]</a:t>
              </a:r>
              <a:endParaRPr baseline="-25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213" name="Google Shape;213;g2033fddeae7_2_10"/>
            <p:cNvSpPr txBox="1"/>
            <p:nvPr/>
          </p:nvSpPr>
          <p:spPr>
            <a:xfrm>
              <a:off x="8294100" y="85647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aseline="-25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[11]</a:t>
              </a:r>
              <a:endParaRPr baseline="-25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ee13c98c57_1_81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19" name="Google Shape;219;g1ee13c98c57_1_81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Meshtastic - interface</a:t>
            </a:r>
            <a:endParaRPr/>
          </a:p>
        </p:txBody>
      </p:sp>
      <p:pic>
        <p:nvPicPr>
          <p:cNvPr id="220" name="Google Shape;220;g1ee13c98c57_1_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50" y="973425"/>
            <a:ext cx="1729226" cy="3006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g1ee13c98c57_1_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775" y="1461550"/>
            <a:ext cx="2576452" cy="222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1ee13c98c57_1_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7225" y="973425"/>
            <a:ext cx="1729226" cy="3006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1ee13c98c57_1_81"/>
          <p:cNvSpPr txBox="1"/>
          <p:nvPr/>
        </p:nvSpPr>
        <p:spPr>
          <a:xfrm>
            <a:off x="568363" y="3890950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Private Chat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24" name="Google Shape;224;g1ee13c98c57_1_81"/>
          <p:cNvSpPr txBox="1"/>
          <p:nvPr/>
        </p:nvSpPr>
        <p:spPr>
          <a:xfrm>
            <a:off x="3455075" y="3890950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Friend Window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25" name="Google Shape;225;g1ee13c98c57_1_81"/>
          <p:cNvSpPr txBox="1"/>
          <p:nvPr/>
        </p:nvSpPr>
        <p:spPr>
          <a:xfrm>
            <a:off x="6328038" y="3890950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Map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03889bf334_0_0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Meshtastic - measurement</a:t>
            </a:r>
            <a:endParaRPr/>
          </a:p>
        </p:txBody>
      </p:sp>
      <p:sp>
        <p:nvSpPr>
          <p:cNvPr id="231" name="Google Shape;231;g203889bf334_0_0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32" name="Google Shape;232;g203889bf334_0_0"/>
          <p:cNvSpPr txBox="1"/>
          <p:nvPr/>
        </p:nvSpPr>
        <p:spPr>
          <a:xfrm>
            <a:off x="487075" y="1440450"/>
            <a:ext cx="44679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Debug Panel provided in the app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Serial Monitor Logs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Examples of data collected: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Time stamp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Packet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Hop Count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RSSI (Received Signal Strength Indicator)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SNR (Signal to Noise Ratio)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Sender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Message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GPS location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33" name="Google Shape;233;g203889bf334_0_0"/>
          <p:cNvSpPr txBox="1"/>
          <p:nvPr/>
        </p:nvSpPr>
        <p:spPr>
          <a:xfrm>
            <a:off x="5738538" y="4486200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Debug Panel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34" name="Google Shape;234;g203889bf334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2700" y="816805"/>
            <a:ext cx="2479267" cy="3659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015ff2bb09_0_85"/>
          <p:cNvSpPr txBox="1">
            <a:spLocks noGrp="1"/>
          </p:cNvSpPr>
          <p:nvPr>
            <p:ph type="ctrTitle"/>
          </p:nvPr>
        </p:nvSpPr>
        <p:spPr>
          <a:xfrm>
            <a:off x="203226" y="1118525"/>
            <a:ext cx="89223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50"/>
              <a:buFont typeface="Impact"/>
              <a:buNone/>
            </a:pPr>
            <a:r>
              <a:rPr lang="en-US" sz="5750">
                <a:solidFill>
                  <a:schemeClr val="dk1"/>
                </a:solidFill>
              </a:rPr>
              <a:t>Methodology</a:t>
            </a:r>
            <a:endParaRPr sz="5750">
              <a:solidFill>
                <a:schemeClr val="dk1"/>
              </a:solidFill>
            </a:endParaRPr>
          </a:p>
        </p:txBody>
      </p:sp>
      <p:sp>
        <p:nvSpPr>
          <p:cNvPr id="240" name="Google Shape;240;g2015ff2bb09_0_85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241" name="Google Shape;241;g2015ff2bb09_0_85"/>
          <p:cNvSpPr txBox="1"/>
          <p:nvPr/>
        </p:nvSpPr>
        <p:spPr>
          <a:xfrm>
            <a:off x="3072000" y="241135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03</a:t>
            </a:r>
            <a:endParaRPr sz="96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33fddeae7_2_0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goTenna - Hardware</a:t>
            </a:r>
            <a:endParaRPr/>
          </a:p>
        </p:txBody>
      </p:sp>
      <p:sp>
        <p:nvSpPr>
          <p:cNvPr id="247" name="Google Shape;247;g2033fddeae7_2_0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48" name="Google Shape;248;g2033fddeae7_2_0"/>
          <p:cNvSpPr txBox="1">
            <a:spLocks noGrp="1"/>
          </p:cNvSpPr>
          <p:nvPr>
            <p:ph type="body" idx="2"/>
          </p:nvPr>
        </p:nvSpPr>
        <p:spPr>
          <a:xfrm>
            <a:off x="4181025" y="1426050"/>
            <a:ext cx="4659000" cy="22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50"/>
              <a:buFont typeface="Libre Franklin Medium"/>
              <a:buChar char="-"/>
            </a:pPr>
            <a:r>
              <a:rPr lang="en-US" sz="1200">
                <a:solidFill>
                  <a:srgbClr val="1C1E21"/>
                </a:solidFill>
              </a:rPr>
              <a:t>Lora </a:t>
            </a:r>
            <a:r>
              <a:rPr lang="en-US" sz="1200">
                <a:highlight>
                  <a:srgbClr val="FFFFFF"/>
                </a:highlight>
              </a:rPr>
              <a:t>Operating Frequency: 142 to 175 MHz (VHF)</a:t>
            </a:r>
            <a:endParaRPr sz="1200"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highlight>
                  <a:srgbClr val="FFFFFF"/>
                </a:highlight>
              </a:rPr>
              <a:t>                                                          445 to 480MHz (UHF)</a:t>
            </a:r>
            <a:endParaRPr baseline="3000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C1E2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Libre Franklin Medium"/>
              <a:buChar char="-"/>
            </a:pPr>
            <a:r>
              <a:rPr lang="en-US" sz="1200">
                <a:highlight>
                  <a:srgbClr val="FFFFFF"/>
                </a:highlight>
              </a:rPr>
              <a:t>Transmit Power: 27dBm (0.5W), 30dBm (1.0W), </a:t>
            </a:r>
            <a:endParaRPr sz="1200">
              <a:highlight>
                <a:srgbClr val="FFFFFF"/>
              </a:highlight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highlight>
                  <a:srgbClr val="FFFFFF"/>
                </a:highlight>
              </a:rPr>
              <a:t>        33dBm (2.0W), 37dBm (5.0W)</a:t>
            </a:r>
            <a:endParaRPr sz="1200">
              <a:highlight>
                <a:srgbClr val="FFFFFF"/>
              </a:highlight>
            </a:endParaRPr>
          </a:p>
          <a:p>
            <a:pPr marL="137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Libre Franklin Medium"/>
              <a:buChar char="-"/>
            </a:pPr>
            <a:r>
              <a:rPr lang="en-US" sz="1200"/>
              <a:t>Frequency Stability : 2.5ppm (-30°C, +60°C, +25°C Ref)</a:t>
            </a: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7415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200"/>
              <a:buChar char="-"/>
            </a:pPr>
            <a:r>
              <a:rPr lang="en-US" sz="1200">
                <a:highlight>
                  <a:schemeClr val="accent2"/>
                </a:highlight>
              </a:rPr>
              <a:t>Digital RSSI Function</a:t>
            </a:r>
            <a:endParaRPr sz="1200">
              <a:solidFill>
                <a:srgbClr val="374151"/>
              </a:solidFill>
            </a:endParaRPr>
          </a:p>
        </p:txBody>
      </p:sp>
      <p:pic>
        <p:nvPicPr>
          <p:cNvPr id="249" name="Google Shape;249;g2033fddeae7_2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325" y="803250"/>
            <a:ext cx="3692601" cy="369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15ff2bb09_0_64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goTenna - Topology</a:t>
            </a:r>
            <a:endParaRPr/>
          </a:p>
        </p:txBody>
      </p:sp>
      <p:sp>
        <p:nvSpPr>
          <p:cNvPr id="255" name="Google Shape;255;g2015ff2bb09_0_64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grpSp>
        <p:nvGrpSpPr>
          <p:cNvPr id="256" name="Google Shape;256;g2015ff2bb09_0_64"/>
          <p:cNvGrpSpPr/>
          <p:nvPr/>
        </p:nvGrpSpPr>
        <p:grpSpPr>
          <a:xfrm>
            <a:off x="1626449" y="818926"/>
            <a:ext cx="1167236" cy="802548"/>
            <a:chOff x="1242350" y="901300"/>
            <a:chExt cx="2903573" cy="2903573"/>
          </a:xfrm>
        </p:grpSpPr>
        <p:pic>
          <p:nvPicPr>
            <p:cNvPr id="257" name="Google Shape;257;g2015ff2bb09_0_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2350" y="901300"/>
              <a:ext cx="2903573" cy="290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58" name="Google Shape;258;g2015ff2bb09_0_64"/>
            <p:cNvPicPr preferRelativeResize="0"/>
            <p:nvPr/>
          </p:nvPicPr>
          <p:blipFill rotWithShape="1">
            <a:blip r:embed="rId4">
              <a:alphaModFix/>
            </a:blip>
            <a:srcRect t="3699" b="4725"/>
            <a:stretch/>
          </p:blipFill>
          <p:spPr>
            <a:xfrm>
              <a:off x="2059175" y="1026025"/>
              <a:ext cx="1269900" cy="2654100"/>
            </a:xfrm>
            <a:prstGeom prst="roundRect">
              <a:avLst>
                <a:gd name="adj" fmla="val 11410"/>
              </a:avLst>
            </a:prstGeom>
            <a:noFill/>
            <a:ln>
              <a:noFill/>
            </a:ln>
          </p:spPr>
        </p:pic>
      </p:grpSp>
      <p:sp>
        <p:nvSpPr>
          <p:cNvPr id="259" name="Google Shape;259;g2015ff2bb09_0_64"/>
          <p:cNvSpPr/>
          <p:nvPr/>
        </p:nvSpPr>
        <p:spPr>
          <a:xfrm>
            <a:off x="729538" y="1511260"/>
            <a:ext cx="1111800" cy="32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goTenna Pro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Application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60" name="Google Shape;260;g2015ff2bb09_0_64"/>
          <p:cNvSpPr/>
          <p:nvPr/>
        </p:nvSpPr>
        <p:spPr>
          <a:xfrm>
            <a:off x="729538" y="2289569"/>
            <a:ext cx="1111800" cy="569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ASPEN GROVE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MESH SUITE</a:t>
            </a:r>
            <a:endParaRPr sz="1100"/>
          </a:p>
        </p:txBody>
      </p:sp>
      <p:sp>
        <p:nvSpPr>
          <p:cNvPr id="261" name="Google Shape;261;g2015ff2bb09_0_64"/>
          <p:cNvSpPr/>
          <p:nvPr/>
        </p:nvSpPr>
        <p:spPr>
          <a:xfrm>
            <a:off x="729538" y="2979777"/>
            <a:ext cx="1111800" cy="239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Hardware</a:t>
            </a:r>
            <a:endParaRPr sz="1100"/>
          </a:p>
        </p:txBody>
      </p:sp>
      <p:sp>
        <p:nvSpPr>
          <p:cNvPr id="262" name="Google Shape;262;g2015ff2bb09_0_64"/>
          <p:cNvSpPr/>
          <p:nvPr/>
        </p:nvSpPr>
        <p:spPr>
          <a:xfrm>
            <a:off x="684153" y="2220754"/>
            <a:ext cx="1209900" cy="104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63" name="Google Shape;263;g2015ff2bb09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606897" y="2952339"/>
            <a:ext cx="994770" cy="1049645"/>
          </a:xfrm>
          <a:prstGeom prst="rect">
            <a:avLst/>
          </a:prstGeom>
          <a:noFill/>
          <a:ln>
            <a:noFill/>
          </a:ln>
        </p:spPr>
      </p:pic>
      <p:sp>
        <p:nvSpPr>
          <p:cNvPr id="264" name="Google Shape;264;g2015ff2bb09_0_64"/>
          <p:cNvSpPr/>
          <p:nvPr/>
        </p:nvSpPr>
        <p:spPr>
          <a:xfrm>
            <a:off x="2545925" y="2612063"/>
            <a:ext cx="1111800" cy="32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LoRa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265" name="Google Shape;265;g2015ff2bb09_0_64"/>
          <p:cNvCxnSpPr>
            <a:stCxn id="259" idx="2"/>
            <a:endCxn id="262" idx="0"/>
          </p:cNvCxnSpPr>
          <p:nvPr/>
        </p:nvCxnSpPr>
        <p:spPr>
          <a:xfrm>
            <a:off x="1285438" y="1833760"/>
            <a:ext cx="3600" cy="3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266" name="Google Shape;266;g2015ff2bb09_0_64"/>
          <p:cNvCxnSpPr>
            <a:stCxn id="259" idx="0"/>
            <a:endCxn id="258" idx="1"/>
          </p:cNvCxnSpPr>
          <p:nvPr/>
        </p:nvCxnSpPr>
        <p:spPr>
          <a:xfrm rot="-5400000">
            <a:off x="1474588" y="1031110"/>
            <a:ext cx="291000" cy="6693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67" name="Google Shape;267;g2015ff2bb09_0_64"/>
          <p:cNvCxnSpPr>
            <a:stCxn id="262" idx="2"/>
          </p:cNvCxnSpPr>
          <p:nvPr/>
        </p:nvCxnSpPr>
        <p:spPr>
          <a:xfrm rot="-5400000" flipH="1">
            <a:off x="1469403" y="3086854"/>
            <a:ext cx="365400" cy="72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68" name="Google Shape;268;g2015ff2bb09_0_64"/>
          <p:cNvSpPr txBox="1"/>
          <p:nvPr/>
        </p:nvSpPr>
        <p:spPr>
          <a:xfrm>
            <a:off x="542738" y="1879127"/>
            <a:ext cx="132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BlueTooth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269" name="Google Shape;269;g2015ff2bb09_0_64"/>
          <p:cNvCxnSpPr>
            <a:stCxn id="262" idx="3"/>
            <a:endCxn id="264" idx="1"/>
          </p:cNvCxnSpPr>
          <p:nvPr/>
        </p:nvCxnSpPr>
        <p:spPr>
          <a:xfrm>
            <a:off x="1894053" y="2743954"/>
            <a:ext cx="651900" cy="29400"/>
          </a:xfrm>
          <a:prstGeom prst="bentConnector3">
            <a:avLst>
              <a:gd name="adj1" fmla="val 50004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grpSp>
        <p:nvGrpSpPr>
          <p:cNvPr id="270" name="Google Shape;270;g2015ff2bb09_0_64"/>
          <p:cNvGrpSpPr/>
          <p:nvPr/>
        </p:nvGrpSpPr>
        <p:grpSpPr>
          <a:xfrm>
            <a:off x="5480715" y="866203"/>
            <a:ext cx="1167236" cy="802548"/>
            <a:chOff x="1242350" y="901300"/>
            <a:chExt cx="2903573" cy="2903573"/>
          </a:xfrm>
        </p:grpSpPr>
        <p:pic>
          <p:nvPicPr>
            <p:cNvPr id="271" name="Google Shape;271;g2015ff2bb09_0_6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242350" y="901300"/>
              <a:ext cx="2903573" cy="29035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2" name="Google Shape;272;g2015ff2bb09_0_64"/>
            <p:cNvPicPr preferRelativeResize="0"/>
            <p:nvPr/>
          </p:nvPicPr>
          <p:blipFill rotWithShape="1">
            <a:blip r:embed="rId4">
              <a:alphaModFix/>
            </a:blip>
            <a:srcRect t="3699" b="4725"/>
            <a:stretch/>
          </p:blipFill>
          <p:spPr>
            <a:xfrm>
              <a:off x="2059175" y="1026025"/>
              <a:ext cx="1269900" cy="2654100"/>
            </a:xfrm>
            <a:prstGeom prst="roundRect">
              <a:avLst>
                <a:gd name="adj" fmla="val 11410"/>
              </a:avLst>
            </a:prstGeom>
            <a:noFill/>
            <a:ln>
              <a:noFill/>
            </a:ln>
          </p:spPr>
        </p:pic>
      </p:grpSp>
      <p:sp>
        <p:nvSpPr>
          <p:cNvPr id="273" name="Google Shape;273;g2015ff2bb09_0_64"/>
          <p:cNvSpPr/>
          <p:nvPr/>
        </p:nvSpPr>
        <p:spPr>
          <a:xfrm>
            <a:off x="6648066" y="1565708"/>
            <a:ext cx="1111800" cy="32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goTenna Pro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Application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74" name="Google Shape;274;g2015ff2bb09_0_64"/>
          <p:cNvSpPr/>
          <p:nvPr/>
        </p:nvSpPr>
        <p:spPr>
          <a:xfrm>
            <a:off x="6648066" y="2344018"/>
            <a:ext cx="1111800" cy="569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ASPEN GROVE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MESH SUITE</a:t>
            </a:r>
            <a:endParaRPr sz="1100"/>
          </a:p>
        </p:txBody>
      </p:sp>
      <p:sp>
        <p:nvSpPr>
          <p:cNvPr id="275" name="Google Shape;275;g2015ff2bb09_0_64"/>
          <p:cNvSpPr/>
          <p:nvPr/>
        </p:nvSpPr>
        <p:spPr>
          <a:xfrm>
            <a:off x="6648066" y="3034226"/>
            <a:ext cx="1111800" cy="239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Hardware</a:t>
            </a:r>
            <a:endParaRPr sz="1100"/>
          </a:p>
        </p:txBody>
      </p:sp>
      <p:sp>
        <p:nvSpPr>
          <p:cNvPr id="276" name="Google Shape;276;g2015ff2bb09_0_64"/>
          <p:cNvSpPr/>
          <p:nvPr/>
        </p:nvSpPr>
        <p:spPr>
          <a:xfrm>
            <a:off x="6602681" y="2275203"/>
            <a:ext cx="1209900" cy="104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277" name="Google Shape;277;g2015ff2bb09_0_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695425" y="3161868"/>
            <a:ext cx="994770" cy="1049645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g2015ff2bb09_0_64"/>
          <p:cNvSpPr/>
          <p:nvPr/>
        </p:nvSpPr>
        <p:spPr>
          <a:xfrm>
            <a:off x="5091759" y="2612063"/>
            <a:ext cx="1111800" cy="32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LoRa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279" name="Google Shape;279;g2015ff2bb09_0_64"/>
          <p:cNvCxnSpPr>
            <a:stCxn id="273" idx="2"/>
            <a:endCxn id="276" idx="0"/>
          </p:cNvCxnSpPr>
          <p:nvPr/>
        </p:nvCxnSpPr>
        <p:spPr>
          <a:xfrm>
            <a:off x="7203966" y="1888208"/>
            <a:ext cx="3600" cy="38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280" name="Google Shape;280;g2015ff2bb09_0_64"/>
          <p:cNvCxnSpPr>
            <a:stCxn id="273" idx="0"/>
            <a:endCxn id="272" idx="3"/>
          </p:cNvCxnSpPr>
          <p:nvPr/>
        </p:nvCxnSpPr>
        <p:spPr>
          <a:xfrm rot="5400000" flipH="1">
            <a:off x="6612666" y="974408"/>
            <a:ext cx="298200" cy="884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281" name="Google Shape;281;g2015ff2bb09_0_64"/>
          <p:cNvCxnSpPr>
            <a:stCxn id="276" idx="2"/>
          </p:cNvCxnSpPr>
          <p:nvPr/>
        </p:nvCxnSpPr>
        <p:spPr>
          <a:xfrm rot="5400000">
            <a:off x="6572081" y="3082953"/>
            <a:ext cx="396900" cy="874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2" name="Google Shape;282;g2015ff2bb09_0_64"/>
          <p:cNvSpPr txBox="1"/>
          <p:nvPr/>
        </p:nvSpPr>
        <p:spPr>
          <a:xfrm>
            <a:off x="7277963" y="1933576"/>
            <a:ext cx="132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BlueTooth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283" name="Google Shape;283;g2015ff2bb09_0_64"/>
          <p:cNvCxnSpPr>
            <a:stCxn id="276" idx="1"/>
            <a:endCxn id="278" idx="3"/>
          </p:cNvCxnSpPr>
          <p:nvPr/>
        </p:nvCxnSpPr>
        <p:spPr>
          <a:xfrm rot="10800000">
            <a:off x="6203681" y="2773203"/>
            <a:ext cx="399000" cy="25200"/>
          </a:xfrm>
          <a:prstGeom prst="bent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4" name="Google Shape;284;g2015ff2bb09_0_64"/>
          <p:cNvCxnSpPr/>
          <p:nvPr/>
        </p:nvCxnSpPr>
        <p:spPr>
          <a:xfrm>
            <a:off x="3657590" y="2743986"/>
            <a:ext cx="14343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sp>
        <p:nvSpPr>
          <p:cNvPr id="285" name="Google Shape;285;g2015ff2bb09_0_64"/>
          <p:cNvSpPr txBox="1"/>
          <p:nvPr/>
        </p:nvSpPr>
        <p:spPr>
          <a:xfrm>
            <a:off x="2113235" y="2773244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[12]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6" name="Google Shape;286;g2015ff2bb09_0_64"/>
          <p:cNvSpPr txBox="1"/>
          <p:nvPr/>
        </p:nvSpPr>
        <p:spPr>
          <a:xfrm>
            <a:off x="5849678" y="2924673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[12]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7" name="Google Shape;287;g2015ff2bb09_0_64"/>
          <p:cNvSpPr txBox="1"/>
          <p:nvPr/>
        </p:nvSpPr>
        <p:spPr>
          <a:xfrm>
            <a:off x="2484575" y="740975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[11]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8" name="Google Shape;288;g2015ff2bb09_0_64"/>
          <p:cNvSpPr txBox="1"/>
          <p:nvPr/>
        </p:nvSpPr>
        <p:spPr>
          <a:xfrm>
            <a:off x="5449011" y="807625"/>
            <a:ext cx="38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[11]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289" name="Google Shape;289;g2015ff2bb09_0_64"/>
          <p:cNvSpPr txBox="1"/>
          <p:nvPr/>
        </p:nvSpPr>
        <p:spPr>
          <a:xfrm>
            <a:off x="584700" y="4219538"/>
            <a:ext cx="8279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[12]] tssi, “GoTennaProX-33_Blk.png,” Accessed: Jan. 29 2023 [Online]. Available: https://images.squarespace-cdn.com/content/v1/56b354e9b09f950655e35066/1588612917921-8ZKPQ5GYLJ3QCELNS18W/GoTennaProX-33_Blk.png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1ee13c98c57_1_93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Meshtastic - Hardware</a:t>
            </a:r>
            <a:endParaRPr/>
          </a:p>
        </p:txBody>
      </p:sp>
      <p:sp>
        <p:nvSpPr>
          <p:cNvPr id="295" name="Google Shape;295;g1ee13c98c57_1_93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pic>
        <p:nvPicPr>
          <p:cNvPr id="296" name="Google Shape;296;g1ee13c98c57_1_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00" y="1115150"/>
            <a:ext cx="3809600" cy="29132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g1ee13c98c57_1_93"/>
          <p:cNvSpPr txBox="1">
            <a:spLocks noGrp="1"/>
          </p:cNvSpPr>
          <p:nvPr>
            <p:ph type="body" idx="2"/>
          </p:nvPr>
        </p:nvSpPr>
        <p:spPr>
          <a:xfrm>
            <a:off x="4181025" y="1426050"/>
            <a:ext cx="4659000" cy="22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10000"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50"/>
              <a:buFont typeface="Libre Franklin Medium"/>
              <a:buChar char="-"/>
            </a:pPr>
            <a:r>
              <a:rPr lang="en-US" sz="1200">
                <a:solidFill>
                  <a:srgbClr val="1C1E21"/>
                </a:solidFill>
              </a:rPr>
              <a:t>Lora </a:t>
            </a:r>
            <a:r>
              <a:rPr lang="en-US" sz="1200">
                <a:highlight>
                  <a:srgbClr val="FFFFFF"/>
                </a:highlight>
              </a:rPr>
              <a:t>Operating Frequency: 433/470MHz(433HMz version) /868M/915M(868MHz version)</a:t>
            </a:r>
            <a:endParaRPr baseline="3000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C1E2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Libre Franklin Medium"/>
              <a:buChar char="-"/>
            </a:pPr>
            <a:r>
              <a:rPr lang="en-US" sz="1200">
                <a:highlight>
                  <a:srgbClr val="FFFFFF"/>
                </a:highlight>
              </a:rPr>
              <a:t>Default Baud Rate: 115200</a:t>
            </a:r>
            <a:endParaRPr>
              <a:solidFill>
                <a:srgbClr val="37415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C1E2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Libre Franklin Medium"/>
              <a:buChar char="-"/>
            </a:pPr>
            <a:r>
              <a:rPr lang="en-US" sz="1200">
                <a:highlight>
                  <a:srgbClr val="FFFFFF"/>
                </a:highlight>
              </a:rPr>
              <a:t>Frequency Error：+/-15KHz</a:t>
            </a:r>
            <a:endParaRPr sz="120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C1E21"/>
              </a:solidFill>
            </a:endParaRPr>
          </a:p>
          <a:p>
            <a:pPr marL="457200" lvl="0" indent="-304800" algn="l" rtl="0"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200"/>
              <a:buFont typeface="Libre Franklin Medium"/>
              <a:buChar char="-"/>
            </a:pPr>
            <a:r>
              <a:rPr lang="en-US" sz="1200">
                <a:highlight>
                  <a:srgbClr val="FFFFFF"/>
                </a:highlight>
              </a:rPr>
              <a:t>Digital RSSI Function</a:t>
            </a:r>
            <a:endParaRPr sz="120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1C1E2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Libre Franklin Medium"/>
              <a:buChar char="-"/>
            </a:pPr>
            <a:r>
              <a:rPr lang="en-US" sz="1200">
                <a:highlight>
                  <a:srgbClr val="FFFFFF"/>
                </a:highlight>
              </a:rPr>
              <a:t>Transmit Power: +20dBm</a:t>
            </a:r>
            <a:endParaRPr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74151"/>
              </a:solidFill>
            </a:endParaRPr>
          </a:p>
          <a:p>
            <a:pPr marL="457200" lvl="0" indent="-31432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350"/>
              <a:buFont typeface="Libre Franklin Medium"/>
              <a:buChar char="-"/>
            </a:pPr>
            <a:r>
              <a:rPr lang="en-US" sz="1200">
                <a:highlight>
                  <a:srgbClr val="FFFFFF"/>
                </a:highlight>
              </a:rPr>
              <a:t>Data Rate ：0.018K~37.5Kbps@LoRa </a:t>
            </a:r>
            <a:endParaRPr>
              <a:solidFill>
                <a:srgbClr val="37415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015ff2bb09_0_8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Team Members</a:t>
            </a:r>
            <a:endParaRPr/>
          </a:p>
        </p:txBody>
      </p:sp>
      <p:sp>
        <p:nvSpPr>
          <p:cNvPr id="79" name="Google Shape;79;g2015ff2bb09_0_8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pic>
        <p:nvPicPr>
          <p:cNvPr id="80" name="Google Shape;80;g2015ff2bb09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9400" y="2698550"/>
            <a:ext cx="1281300" cy="142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1" name="Google Shape;81;g2015ff2bb09_0_8"/>
          <p:cNvSpPr txBox="1"/>
          <p:nvPr/>
        </p:nvSpPr>
        <p:spPr>
          <a:xfrm>
            <a:off x="1136488" y="4166675"/>
            <a:ext cx="142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Sujee Noh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82" name="Google Shape;82;g2015ff2bb09_0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8750" y="827825"/>
            <a:ext cx="1427100" cy="142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3" name="Google Shape;83;g2015ff2bb09_0_8"/>
          <p:cNvSpPr txBox="1"/>
          <p:nvPr/>
        </p:nvSpPr>
        <p:spPr>
          <a:xfrm>
            <a:off x="3648750" y="2298350"/>
            <a:ext cx="142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Keonwoo Lim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84" name="Google Shape;84;g2015ff2bb09_0_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0838" y="827824"/>
            <a:ext cx="1427100" cy="14271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85" name="Google Shape;85;g2015ff2bb09_0_8"/>
          <p:cNvSpPr txBox="1"/>
          <p:nvPr/>
        </p:nvSpPr>
        <p:spPr>
          <a:xfrm>
            <a:off x="6101138" y="2298350"/>
            <a:ext cx="1846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Younguk Maeng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86" name="Google Shape;86;g2015ff2bb09_0_8"/>
          <p:cNvSpPr txBox="1"/>
          <p:nvPr/>
        </p:nvSpPr>
        <p:spPr>
          <a:xfrm>
            <a:off x="607330" y="2270813"/>
            <a:ext cx="2594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Gwangyeok Kim (Leader)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87" name="Google Shape;87;g2015ff2bb09_0_8"/>
          <p:cNvSpPr txBox="1"/>
          <p:nvPr/>
        </p:nvSpPr>
        <p:spPr>
          <a:xfrm>
            <a:off x="3533640" y="4141825"/>
            <a:ext cx="1699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Xavier Lopez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88" name="Google Shape;88;g2015ff2bb09_0_8"/>
          <p:cNvSpPr txBox="1"/>
          <p:nvPr/>
        </p:nvSpPr>
        <p:spPr>
          <a:xfrm>
            <a:off x="5933037" y="4141825"/>
            <a:ext cx="212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Baylasan Al Shubbar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89" name="Google Shape;89;g2015ff2bb09_0_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5238" y="816163"/>
            <a:ext cx="1427100" cy="142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0" name="Google Shape;90;g2015ff2bb09_0_8"/>
          <p:cNvPicPr preferRelativeResize="0"/>
          <p:nvPr/>
        </p:nvPicPr>
        <p:blipFill rotWithShape="1">
          <a:blip r:embed="rId7">
            <a:alphaModFix/>
          </a:blip>
          <a:srcRect r="9371" b="9371"/>
          <a:stretch/>
        </p:blipFill>
        <p:spPr>
          <a:xfrm>
            <a:off x="6394275" y="2698549"/>
            <a:ext cx="1427100" cy="1427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91" name="Google Shape;91;g2015ff2bb09_0_8"/>
          <p:cNvPicPr preferRelativeResize="0"/>
          <p:nvPr/>
        </p:nvPicPr>
        <p:blipFill rotWithShape="1">
          <a:blip r:embed="rId8">
            <a:alphaModFix/>
          </a:blip>
          <a:srcRect l="10500" t="19663" r="2140" b="19682"/>
          <a:stretch/>
        </p:blipFill>
        <p:spPr>
          <a:xfrm>
            <a:off x="3594224" y="2698551"/>
            <a:ext cx="1541700" cy="14271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033fddeae7_4_88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Meshtastic - Topology</a:t>
            </a:r>
            <a:endParaRPr/>
          </a:p>
        </p:txBody>
      </p:sp>
      <p:sp>
        <p:nvSpPr>
          <p:cNvPr id="303" name="Google Shape;303;g2033fddeae7_4_88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304" name="Google Shape;304;g2033fddeae7_4_88"/>
          <p:cNvSpPr/>
          <p:nvPr/>
        </p:nvSpPr>
        <p:spPr>
          <a:xfrm>
            <a:off x="729538" y="1739860"/>
            <a:ext cx="1111800" cy="32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Meshtastic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Application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5" name="Google Shape;305;g2033fddeae7_4_88"/>
          <p:cNvSpPr/>
          <p:nvPr/>
        </p:nvSpPr>
        <p:spPr>
          <a:xfrm>
            <a:off x="729538" y="2518169"/>
            <a:ext cx="1111800" cy="569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Mesh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Broadcast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Algorithm</a:t>
            </a:r>
            <a:endParaRPr sz="1100"/>
          </a:p>
        </p:txBody>
      </p:sp>
      <p:sp>
        <p:nvSpPr>
          <p:cNvPr id="306" name="Google Shape;306;g2033fddeae7_4_88"/>
          <p:cNvSpPr/>
          <p:nvPr/>
        </p:nvSpPr>
        <p:spPr>
          <a:xfrm>
            <a:off x="729538" y="3208377"/>
            <a:ext cx="1111800" cy="239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Hardware</a:t>
            </a:r>
            <a:endParaRPr sz="1100"/>
          </a:p>
        </p:txBody>
      </p:sp>
      <p:sp>
        <p:nvSpPr>
          <p:cNvPr id="307" name="Google Shape;307;g2033fddeae7_4_88"/>
          <p:cNvSpPr/>
          <p:nvPr/>
        </p:nvSpPr>
        <p:spPr>
          <a:xfrm>
            <a:off x="680503" y="2491804"/>
            <a:ext cx="1209900" cy="104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08" name="Google Shape;308;g2033fddeae7_4_88"/>
          <p:cNvSpPr/>
          <p:nvPr/>
        </p:nvSpPr>
        <p:spPr>
          <a:xfrm>
            <a:off x="2545925" y="2840663"/>
            <a:ext cx="1111800" cy="32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LoRa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309" name="Google Shape;309;g2033fddeae7_4_88"/>
          <p:cNvCxnSpPr>
            <a:stCxn id="304" idx="2"/>
            <a:endCxn id="307" idx="0"/>
          </p:cNvCxnSpPr>
          <p:nvPr/>
        </p:nvCxnSpPr>
        <p:spPr>
          <a:xfrm>
            <a:off x="1285438" y="2062360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310" name="Google Shape;310;g2033fddeae7_4_88"/>
          <p:cNvCxnSpPr>
            <a:stCxn id="304" idx="0"/>
          </p:cNvCxnSpPr>
          <p:nvPr/>
        </p:nvCxnSpPr>
        <p:spPr>
          <a:xfrm rot="-5400000">
            <a:off x="1478338" y="1247560"/>
            <a:ext cx="299400" cy="685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11" name="Google Shape;311;g2033fddeae7_4_88"/>
          <p:cNvCxnSpPr>
            <a:stCxn id="307" idx="2"/>
            <a:endCxn id="312" idx="1"/>
          </p:cNvCxnSpPr>
          <p:nvPr/>
        </p:nvCxnSpPr>
        <p:spPr>
          <a:xfrm rot="-5400000" flipH="1">
            <a:off x="1475503" y="3348154"/>
            <a:ext cx="345900" cy="7260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13" name="Google Shape;313;g2033fddeae7_4_88"/>
          <p:cNvSpPr txBox="1"/>
          <p:nvPr/>
        </p:nvSpPr>
        <p:spPr>
          <a:xfrm>
            <a:off x="542738" y="2107727"/>
            <a:ext cx="13233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BlueTooth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314" name="Google Shape;314;g2033fddeae7_4_88"/>
          <p:cNvCxnSpPr>
            <a:stCxn id="307" idx="3"/>
            <a:endCxn id="308" idx="1"/>
          </p:cNvCxnSpPr>
          <p:nvPr/>
        </p:nvCxnSpPr>
        <p:spPr>
          <a:xfrm rot="10800000" flipH="1">
            <a:off x="1890403" y="3001804"/>
            <a:ext cx="655500" cy="13200"/>
          </a:xfrm>
          <a:prstGeom prst="bentConnector3">
            <a:avLst>
              <a:gd name="adj1" fmla="val 50002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15" name="Google Shape;315;g2033fddeae7_4_88"/>
          <p:cNvCxnSpPr>
            <a:stCxn id="308" idx="3"/>
            <a:endCxn id="316" idx="1"/>
          </p:cNvCxnSpPr>
          <p:nvPr/>
        </p:nvCxnSpPr>
        <p:spPr>
          <a:xfrm>
            <a:off x="3657725" y="3001913"/>
            <a:ext cx="1801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pic>
        <p:nvPicPr>
          <p:cNvPr id="312" name="Google Shape;312;g2033fddeae7_4_88"/>
          <p:cNvPicPr preferRelativeResize="0"/>
          <p:nvPr/>
        </p:nvPicPr>
        <p:blipFill rotWithShape="1">
          <a:blip r:embed="rId3">
            <a:alphaModFix/>
          </a:blip>
          <a:srcRect l="24565" t="24753" r="43907" b="9025"/>
          <a:stretch/>
        </p:blipFill>
        <p:spPr>
          <a:xfrm>
            <a:off x="2011450" y="3400250"/>
            <a:ext cx="506651" cy="967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7" name="Google Shape;317;g2033fddeae7_4_88"/>
          <p:cNvGrpSpPr/>
          <p:nvPr/>
        </p:nvGrpSpPr>
        <p:grpSpPr>
          <a:xfrm>
            <a:off x="1562103" y="997185"/>
            <a:ext cx="1645897" cy="923069"/>
            <a:chOff x="4817650" y="865200"/>
            <a:chExt cx="4537901" cy="3699677"/>
          </a:xfrm>
        </p:grpSpPr>
        <p:pic>
          <p:nvPicPr>
            <p:cNvPr id="318" name="Google Shape;318;g2033fddeae7_4_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5150" y="1008875"/>
              <a:ext cx="1998600" cy="3423900"/>
            </a:xfrm>
            <a:prstGeom prst="roundRect">
              <a:avLst>
                <a:gd name="adj" fmla="val 12889"/>
              </a:avLst>
            </a:prstGeom>
            <a:noFill/>
            <a:ln>
              <a:noFill/>
            </a:ln>
          </p:spPr>
        </p:pic>
        <p:pic>
          <p:nvPicPr>
            <p:cNvPr id="319" name="Google Shape;319;g2033fddeae7_4_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7650" y="865200"/>
              <a:ext cx="4537901" cy="36996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20" name="Google Shape;320;g2033fddeae7_4_88"/>
          <p:cNvGrpSpPr/>
          <p:nvPr/>
        </p:nvGrpSpPr>
        <p:grpSpPr>
          <a:xfrm>
            <a:off x="2750400" y="794725"/>
            <a:ext cx="627950" cy="400200"/>
            <a:chOff x="8083750" y="856475"/>
            <a:chExt cx="627950" cy="400200"/>
          </a:xfrm>
        </p:grpSpPr>
        <p:sp>
          <p:nvSpPr>
            <p:cNvPr id="321" name="Google Shape;321;g2033fddeae7_4_88"/>
            <p:cNvSpPr txBox="1"/>
            <p:nvPr/>
          </p:nvSpPr>
          <p:spPr>
            <a:xfrm>
              <a:off x="8083750" y="85647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aseline="-25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[6]</a:t>
              </a:r>
              <a:endParaRPr baseline="-25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22" name="Google Shape;322;g2033fddeae7_4_88"/>
            <p:cNvSpPr txBox="1"/>
            <p:nvPr/>
          </p:nvSpPr>
          <p:spPr>
            <a:xfrm>
              <a:off x="8294100" y="85647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aseline="-25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[11]</a:t>
              </a:r>
              <a:endParaRPr baseline="-25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sp>
        <p:nvSpPr>
          <p:cNvPr id="323" name="Google Shape;323;g2033fddeae7_4_88"/>
          <p:cNvSpPr/>
          <p:nvPr/>
        </p:nvSpPr>
        <p:spPr>
          <a:xfrm>
            <a:off x="7149125" y="1916647"/>
            <a:ext cx="1111800" cy="32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Meshtastic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Application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24" name="Google Shape;324;g2033fddeae7_4_88"/>
          <p:cNvSpPr/>
          <p:nvPr/>
        </p:nvSpPr>
        <p:spPr>
          <a:xfrm>
            <a:off x="7149125" y="2694957"/>
            <a:ext cx="1111800" cy="5691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Mesh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Broadcast</a:t>
            </a:r>
            <a:endParaRPr sz="11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Algorithm</a:t>
            </a:r>
            <a:endParaRPr sz="1100"/>
          </a:p>
        </p:txBody>
      </p:sp>
      <p:sp>
        <p:nvSpPr>
          <p:cNvPr id="325" name="Google Shape;325;g2033fddeae7_4_88"/>
          <p:cNvSpPr/>
          <p:nvPr/>
        </p:nvSpPr>
        <p:spPr>
          <a:xfrm>
            <a:off x="7149125" y="3385165"/>
            <a:ext cx="1111800" cy="2397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/>
              <a:t>Hardware</a:t>
            </a:r>
            <a:endParaRPr sz="1100"/>
          </a:p>
        </p:txBody>
      </p:sp>
      <p:sp>
        <p:nvSpPr>
          <p:cNvPr id="326" name="Google Shape;326;g2033fddeae7_4_88"/>
          <p:cNvSpPr/>
          <p:nvPr/>
        </p:nvSpPr>
        <p:spPr>
          <a:xfrm>
            <a:off x="7100090" y="2668592"/>
            <a:ext cx="1209900" cy="10464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16" name="Google Shape;316;g2033fddeae7_4_88"/>
          <p:cNvSpPr/>
          <p:nvPr/>
        </p:nvSpPr>
        <p:spPr>
          <a:xfrm>
            <a:off x="5458925" y="2840663"/>
            <a:ext cx="1111800" cy="3225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latin typeface="Libre Franklin Medium"/>
                <a:ea typeface="Libre Franklin Medium"/>
                <a:cs typeface="Libre Franklin Medium"/>
                <a:sym typeface="Libre Franklin Medium"/>
              </a:rPr>
              <a:t>LoRa</a:t>
            </a:r>
            <a:endParaRPr sz="11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cxnSp>
        <p:nvCxnSpPr>
          <p:cNvPr id="327" name="Google Shape;327;g2033fddeae7_4_88"/>
          <p:cNvCxnSpPr>
            <a:stCxn id="323" idx="2"/>
            <a:endCxn id="326" idx="0"/>
          </p:cNvCxnSpPr>
          <p:nvPr/>
        </p:nvCxnSpPr>
        <p:spPr>
          <a:xfrm>
            <a:off x="7705025" y="2239147"/>
            <a:ext cx="0" cy="429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stealth" w="med" len="med"/>
            <a:tailEnd type="triangle" w="med" len="med"/>
          </a:ln>
        </p:spPr>
      </p:cxnSp>
      <p:cxnSp>
        <p:nvCxnSpPr>
          <p:cNvPr id="328" name="Google Shape;328;g2033fddeae7_4_88"/>
          <p:cNvCxnSpPr>
            <a:stCxn id="323" idx="0"/>
          </p:cNvCxnSpPr>
          <p:nvPr/>
        </p:nvCxnSpPr>
        <p:spPr>
          <a:xfrm rot="5400000" flipH="1">
            <a:off x="7211075" y="1422697"/>
            <a:ext cx="377400" cy="6105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9" name="Google Shape;329;g2033fddeae7_4_88"/>
          <p:cNvCxnSpPr>
            <a:stCxn id="326" idx="2"/>
            <a:endCxn id="330" idx="3"/>
          </p:cNvCxnSpPr>
          <p:nvPr/>
        </p:nvCxnSpPr>
        <p:spPr>
          <a:xfrm rot="5400000">
            <a:off x="7117790" y="3377042"/>
            <a:ext cx="249300" cy="9252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31" name="Google Shape;331;g2033fddeae7_4_88"/>
          <p:cNvSpPr txBox="1"/>
          <p:nvPr/>
        </p:nvSpPr>
        <p:spPr>
          <a:xfrm>
            <a:off x="7859000" y="2284525"/>
            <a:ext cx="835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BlueTooth</a:t>
            </a:r>
            <a:endParaRPr sz="1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pic>
        <p:nvPicPr>
          <p:cNvPr id="330" name="Google Shape;330;g2033fddeae7_4_88"/>
          <p:cNvPicPr preferRelativeResize="0"/>
          <p:nvPr/>
        </p:nvPicPr>
        <p:blipFill rotWithShape="1">
          <a:blip r:embed="rId3">
            <a:alphaModFix/>
          </a:blip>
          <a:srcRect l="24565" t="24753" r="43907" b="9025"/>
          <a:stretch/>
        </p:blipFill>
        <p:spPr>
          <a:xfrm>
            <a:off x="6273088" y="3480175"/>
            <a:ext cx="506651" cy="9679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g2033fddeae7_4_88"/>
          <p:cNvGrpSpPr/>
          <p:nvPr/>
        </p:nvGrpSpPr>
        <p:grpSpPr>
          <a:xfrm>
            <a:off x="5879165" y="1088573"/>
            <a:ext cx="1645897" cy="923069"/>
            <a:chOff x="4817650" y="865200"/>
            <a:chExt cx="4537901" cy="3699677"/>
          </a:xfrm>
        </p:grpSpPr>
        <p:pic>
          <p:nvPicPr>
            <p:cNvPr id="333" name="Google Shape;333;g2033fddeae7_4_8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085150" y="1008875"/>
              <a:ext cx="1998600" cy="3423900"/>
            </a:xfrm>
            <a:prstGeom prst="roundRect">
              <a:avLst>
                <a:gd name="adj" fmla="val 12889"/>
              </a:avLst>
            </a:prstGeom>
            <a:noFill/>
            <a:ln>
              <a:noFill/>
            </a:ln>
          </p:spPr>
        </p:pic>
        <p:pic>
          <p:nvPicPr>
            <p:cNvPr id="334" name="Google Shape;334;g2033fddeae7_4_8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17650" y="865200"/>
              <a:ext cx="4537901" cy="3699677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335" name="Google Shape;335;g2033fddeae7_4_88"/>
          <p:cNvGrpSpPr/>
          <p:nvPr/>
        </p:nvGrpSpPr>
        <p:grpSpPr>
          <a:xfrm>
            <a:off x="5767425" y="932675"/>
            <a:ext cx="627950" cy="400200"/>
            <a:chOff x="8083750" y="856475"/>
            <a:chExt cx="627950" cy="400200"/>
          </a:xfrm>
        </p:grpSpPr>
        <p:sp>
          <p:nvSpPr>
            <p:cNvPr id="336" name="Google Shape;336;g2033fddeae7_4_88"/>
            <p:cNvSpPr txBox="1"/>
            <p:nvPr/>
          </p:nvSpPr>
          <p:spPr>
            <a:xfrm>
              <a:off x="8083750" y="85647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aseline="-25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[6]</a:t>
              </a:r>
              <a:endParaRPr baseline="-25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337" name="Google Shape;337;g2033fddeae7_4_88"/>
            <p:cNvSpPr txBox="1"/>
            <p:nvPr/>
          </p:nvSpPr>
          <p:spPr>
            <a:xfrm>
              <a:off x="8294100" y="856475"/>
              <a:ext cx="417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baseline="-25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[11]</a:t>
              </a:r>
              <a:endParaRPr baseline="-25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  <p:cxnSp>
        <p:nvCxnSpPr>
          <p:cNvPr id="338" name="Google Shape;338;g2033fddeae7_4_88"/>
          <p:cNvCxnSpPr>
            <a:stCxn id="326" idx="1"/>
            <a:endCxn id="316" idx="3"/>
          </p:cNvCxnSpPr>
          <p:nvPr/>
        </p:nvCxnSpPr>
        <p:spPr>
          <a:xfrm rot="10800000">
            <a:off x="6570590" y="3001892"/>
            <a:ext cx="529500" cy="189900"/>
          </a:xfrm>
          <a:prstGeom prst="bentConnector3">
            <a:avLst>
              <a:gd name="adj1" fmla="val 4998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015ff2bb09_0_78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Information Gathering</a:t>
            </a:r>
            <a:endParaRPr/>
          </a:p>
        </p:txBody>
      </p:sp>
      <p:sp>
        <p:nvSpPr>
          <p:cNvPr id="344" name="Google Shape;344;g2015ff2bb09_0_78"/>
          <p:cNvSpPr txBox="1">
            <a:spLocks noGrp="1"/>
          </p:cNvSpPr>
          <p:nvPr>
            <p:ph type="subTitle" idx="1"/>
          </p:nvPr>
        </p:nvSpPr>
        <p:spPr>
          <a:xfrm>
            <a:off x="642700" y="796325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Information to evaluate the performance of goTenna and Meshtastic</a:t>
            </a:r>
            <a:endParaRPr/>
          </a:p>
        </p:txBody>
      </p:sp>
      <p:sp>
        <p:nvSpPr>
          <p:cNvPr id="345" name="Google Shape;345;g2015ff2bb09_0_78"/>
          <p:cNvSpPr txBox="1">
            <a:spLocks noGrp="1"/>
          </p:cNvSpPr>
          <p:nvPr>
            <p:ph type="body" idx="2"/>
          </p:nvPr>
        </p:nvSpPr>
        <p:spPr>
          <a:xfrm>
            <a:off x="642688" y="1189373"/>
            <a:ext cx="7569000" cy="3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/>
              <a:t>Distance</a:t>
            </a:r>
            <a:endParaRPr/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/>
              <a:t>Time needed to transmit the data packet</a:t>
            </a:r>
            <a:endParaRPr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/>
              <a:t>RSSI 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▪"/>
            </a:pPr>
            <a:r>
              <a:rPr lang="en-US"/>
              <a:t>Packet loss rate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2015ff2bb09_0_78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pic>
        <p:nvPicPr>
          <p:cNvPr id="347" name="Google Shape;347;g2015ff2bb09_0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00688" y="2794008"/>
            <a:ext cx="4314375" cy="129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g2015ff2bb09_0_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38" y="2676825"/>
            <a:ext cx="3216300" cy="1670351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g2015ff2bb09_0_78"/>
          <p:cNvSpPr txBox="1"/>
          <p:nvPr/>
        </p:nvSpPr>
        <p:spPr>
          <a:xfrm>
            <a:off x="2577475" y="4560975"/>
            <a:ext cx="5470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[12] </a:t>
            </a:r>
            <a:r>
              <a:rPr lang="en-US" sz="800">
                <a:solidFill>
                  <a:srgbClr val="33333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R. Susanto, </a:t>
            </a:r>
            <a:r>
              <a:rPr lang="en-US" sz="800" i="1">
                <a:solidFill>
                  <a:srgbClr val="33333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et al.</a:t>
            </a:r>
            <a:r>
              <a:rPr lang="en-US" sz="800">
                <a:solidFill>
                  <a:srgbClr val="33333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“Comparison of three LoRa devices and its application on street light monitoring system” in </a:t>
            </a:r>
            <a:r>
              <a:rPr lang="en-US" sz="800" i="1">
                <a:solidFill>
                  <a:srgbClr val="33333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IOP Conference Series: Earth and Environmental Science</a:t>
            </a:r>
            <a:r>
              <a:rPr lang="en-US" sz="800">
                <a:solidFill>
                  <a:srgbClr val="333333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, 2018. p. 012066.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0" name="Google Shape;350;g2015ff2bb09_0_78"/>
          <p:cNvSpPr txBox="1"/>
          <p:nvPr/>
        </p:nvSpPr>
        <p:spPr>
          <a:xfrm>
            <a:off x="3875725" y="2464800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[12]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51" name="Google Shape;351;g2015ff2bb09_0_78"/>
          <p:cNvSpPr txBox="1"/>
          <p:nvPr/>
        </p:nvSpPr>
        <p:spPr>
          <a:xfrm>
            <a:off x="8345475" y="2568175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[12]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2033fddeae7_4_342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Testing based on connection distance</a:t>
            </a:r>
            <a:endParaRPr/>
          </a:p>
        </p:txBody>
      </p:sp>
      <p:sp>
        <p:nvSpPr>
          <p:cNvPr id="357" name="Google Shape;357;g2033fddeae7_4_342"/>
          <p:cNvSpPr txBox="1">
            <a:spLocks noGrp="1"/>
          </p:cNvSpPr>
          <p:nvPr>
            <p:ph type="subTitle" idx="1"/>
          </p:nvPr>
        </p:nvSpPr>
        <p:spPr>
          <a:xfrm>
            <a:off x="642700" y="796325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Path Loss in long distance, connection checking in short distance</a:t>
            </a:r>
            <a:endParaRPr/>
          </a:p>
        </p:txBody>
      </p:sp>
      <p:sp>
        <p:nvSpPr>
          <p:cNvPr id="358" name="Google Shape;358;g2033fddeae7_4_342"/>
          <p:cNvSpPr txBox="1">
            <a:spLocks noGrp="1"/>
          </p:cNvSpPr>
          <p:nvPr>
            <p:ph type="body" idx="2"/>
          </p:nvPr>
        </p:nvSpPr>
        <p:spPr>
          <a:xfrm>
            <a:off x="4202825" y="1182350"/>
            <a:ext cx="4362900" cy="31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-US" dirty="0"/>
              <a:t>Path loss is </a:t>
            </a:r>
            <a:r>
              <a:rPr lang="en-US" sz="1500" dirty="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a decline in power density of any given electromagnetic wave as it propagates through space</a:t>
            </a:r>
            <a:r>
              <a:rPr lang="en-US" sz="1500" baseline="30000" dirty="0">
                <a:solidFill>
                  <a:srgbClr val="2E2E2E"/>
                </a:solidFill>
                <a:latin typeface="Arial"/>
                <a:ea typeface="Arial"/>
                <a:cs typeface="Arial"/>
                <a:sym typeface="Arial"/>
              </a:rPr>
              <a:t>[21]</a:t>
            </a:r>
            <a:endParaRPr baseline="30000"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-US" dirty="0"/>
              <a:t>In case of long distance connection, we can get a base line using path loss model when comparing the result of both devices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-US" dirty="0"/>
              <a:t>For short distance, check for association status, RSSI and airtime</a:t>
            </a:r>
            <a:endParaRPr dirty="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-US" dirty="0"/>
              <a:t>Timestamp will be shown to the thousandths</a:t>
            </a:r>
            <a:endParaRPr dirty="0"/>
          </a:p>
        </p:txBody>
      </p:sp>
      <p:sp>
        <p:nvSpPr>
          <p:cNvPr id="359" name="Google Shape;359;g2033fddeae7_4_342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pic>
        <p:nvPicPr>
          <p:cNvPr id="360" name="Google Shape;360;g2033fddeae7_4_3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400" y="3130500"/>
            <a:ext cx="3331275" cy="10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g2033fddeae7_4_3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7201" y="1175875"/>
            <a:ext cx="2791661" cy="1829188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g2033fddeae7_4_342"/>
          <p:cNvSpPr txBox="1"/>
          <p:nvPr/>
        </p:nvSpPr>
        <p:spPr>
          <a:xfrm>
            <a:off x="2736100" y="1687850"/>
            <a:ext cx="1901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">
                <a:latin typeface="Libre Franklin Medium"/>
                <a:ea typeface="Libre Franklin Medium"/>
                <a:cs typeface="Libre Franklin Medium"/>
                <a:sym typeface="Libre Franklin Medium"/>
              </a:rPr>
              <a:t>ITM model path loss</a:t>
            </a:r>
            <a:endParaRPr sz="6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033fddeae7_4_240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Models for calculating path loss</a:t>
            </a:r>
            <a:endParaRPr/>
          </a:p>
        </p:txBody>
      </p:sp>
      <p:sp>
        <p:nvSpPr>
          <p:cNvPr id="368" name="Google Shape;368;g2033fddeae7_4_240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369" name="Google Shape;369;g2033fddeae7_4_240"/>
          <p:cNvSpPr txBox="1"/>
          <p:nvPr/>
        </p:nvSpPr>
        <p:spPr>
          <a:xfrm>
            <a:off x="4605500" y="877163"/>
            <a:ext cx="4227600" cy="22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Okumura-Hata model tend to calculate  path loss lower</a:t>
            </a:r>
            <a:r>
              <a:rPr lang="en-US" sz="1350" baseline="3000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16]</a:t>
            </a:r>
            <a:endParaRPr sz="1350" baseline="3000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Free space path loss model estimated path loss higher</a:t>
            </a:r>
            <a:r>
              <a:rPr lang="en-US" sz="1350" baseline="3000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[17]</a:t>
            </a: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 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Oulu model predicts accurate RSSI in 3km</a:t>
            </a:r>
            <a:r>
              <a:rPr lang="en-US" sz="1350" baseline="3000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[17]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ITM model is more accurate than Oulu model</a:t>
            </a:r>
            <a:r>
              <a:rPr lang="en-US" sz="1350" baseline="3000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[17]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graphicFrame>
        <p:nvGraphicFramePr>
          <p:cNvPr id="370" name="Google Shape;370;g2033fddeae7_4_240"/>
          <p:cNvGraphicFramePr/>
          <p:nvPr/>
        </p:nvGraphicFramePr>
        <p:xfrm>
          <a:off x="584700" y="877175"/>
          <a:ext cx="4020800" cy="2865000"/>
        </p:xfrm>
        <a:graphic>
          <a:graphicData uri="http://schemas.openxmlformats.org/drawingml/2006/table">
            <a:tbl>
              <a:tblPr>
                <a:noFill/>
                <a:tableStyleId>{C0652B0B-A91D-4BFA-8B26-566C3BC9F3D3}</a:tableStyleId>
              </a:tblPr>
              <a:tblGrid>
                <a:gridCol w="57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4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52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Paper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Evaluated path-loss models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3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[13]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free space path loss model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Okumura Hata Model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ITU-Advanced Channel Model for Urban Macro NLOS Ares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Winner+ Channel Models for Urban Macro NLOS Areas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3GPP Spatial Channel for Urban Macro Areas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Oulu channel model proposed 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Dortmund (urban) path loss model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36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[14]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3GPP Rural Macro none-line-of-sight (NLOS) model (rural areas)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3GPP Urban Macro NLOS model (urban areas)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4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[15]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Free space path loss model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Oulu Model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71" name="Google Shape;371;g2033fddeae7_4_240"/>
          <p:cNvSpPr txBox="1"/>
          <p:nvPr/>
        </p:nvSpPr>
        <p:spPr>
          <a:xfrm>
            <a:off x="584700" y="3954938"/>
            <a:ext cx="82794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[13] Jorke ¨ et al., “Urban channel models for smart city iot-networks based on empirical measurements of lora-links at 433 and 868 mhz,” in 2017 IEEE 28th Annual International Symposium on Personal, Indoor, and Mobile Radio Communications (PIMRC), Oct 2017, pp. 1–6.</a:t>
            </a:r>
            <a:endParaRPr sz="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[14] Lauridsen et al., “Coverage comparison of gprs, nb-iot, lora, and sigfox in a 7800 km2 area,” in 2017 IEEE 85th Vehicular Technology Conference (VTC Spring), June 2017, pp. 1–5.</a:t>
            </a:r>
            <a:endParaRPr sz="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[15] Petajajarvi et al., “On the coverage of lpwans: range evaluation and channel attenuation model for lora technology,” in 2015 14th International Conference on ITS Telecommunications (ITST), Dec 2015, pp. 55–59</a:t>
            </a:r>
            <a:endParaRPr sz="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372" name="Google Shape;372;g2033fddeae7_4_240"/>
          <p:cNvSpPr txBox="1"/>
          <p:nvPr/>
        </p:nvSpPr>
        <p:spPr>
          <a:xfrm>
            <a:off x="2530925" y="4521375"/>
            <a:ext cx="59433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[16] N. S. Bezerra, C. Åhlund, S. Saguna and V. A. de Sousa, "Propagation Model Evaluation for LoRaWAN: Planning Tool Versus Real Case Scenario," in \emph{IEEE 5th World Forum on Internet of Things (WF-IoT)}, Limerick, Ireland, 2019, pp. 1-6, doi: 10.1109/WF-IoT.2019.8767299.</a:t>
            </a:r>
            <a:endParaRPr sz="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[17]</a:t>
            </a:r>
            <a:r>
              <a:rPr lang="en-US" sz="700">
                <a:solidFill>
                  <a:srgbClr val="222222"/>
                </a:solidFill>
                <a:highlight>
                  <a:srgbClr val="FFFFFF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L. Hendrik, et al. </a:t>
            </a:r>
            <a:r>
              <a:rPr lang="en-US" sz="700" i="1">
                <a:solidFill>
                  <a:srgbClr val="222222"/>
                </a:solidFill>
                <a:highlight>
                  <a:srgbClr val="FFFFFF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Path loss models for low-power wide-area networks: Experimental results using LoRa</a:t>
            </a:r>
            <a:r>
              <a:rPr lang="en-US" sz="700">
                <a:solidFill>
                  <a:srgbClr val="222222"/>
                </a:solidFill>
                <a:highlight>
                  <a:srgbClr val="FFFFFF"/>
                </a:highlight>
                <a:latin typeface="Libre Franklin Medium"/>
                <a:ea typeface="Libre Franklin Medium"/>
                <a:cs typeface="Libre Franklin Medium"/>
                <a:sym typeface="Libre Franklin Medium"/>
              </a:rPr>
              <a:t>. VDE Verlag, 2018.</a:t>
            </a:r>
            <a:endParaRPr sz="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033fddeae7_4_248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Free space path loss model</a:t>
            </a:r>
            <a:endParaRPr/>
          </a:p>
        </p:txBody>
      </p:sp>
      <p:sp>
        <p:nvSpPr>
          <p:cNvPr id="378" name="Google Shape;378;g2033fddeae7_4_248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pic>
        <p:nvPicPr>
          <p:cNvPr id="379" name="Google Shape;379;g2033fddeae7_4_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0250" y="1324939"/>
            <a:ext cx="5163500" cy="502525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2033fddeae7_4_248"/>
          <p:cNvSpPr txBox="1">
            <a:spLocks noGrp="1"/>
          </p:cNvSpPr>
          <p:nvPr>
            <p:ph type="body" idx="2"/>
          </p:nvPr>
        </p:nvSpPr>
        <p:spPr>
          <a:xfrm>
            <a:off x="683525" y="2161650"/>
            <a:ext cx="7569000" cy="20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-US" sz="1650"/>
              <a:t>The purely analytic FSPL (Friis equation) model serves as a baseline in analysis</a:t>
            </a:r>
            <a:r>
              <a:rPr lang="en-US" sz="1650" baseline="30000"/>
              <a:t>[17]</a:t>
            </a:r>
            <a:endParaRPr sz="1650" baseline="300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/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-US" sz="1650"/>
              <a:t>d : the distance that is given in km</a:t>
            </a:r>
            <a:endParaRPr sz="16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/>
          </a:p>
          <a:p>
            <a:pPr marL="457200" marR="0" lvl="0" indent="-33337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Char char="-"/>
            </a:pPr>
            <a:r>
              <a:rPr lang="en-US" sz="1650"/>
              <a:t>f : the frequency in MHz</a:t>
            </a:r>
            <a:endParaRPr sz="16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033fddeae7_4_256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Oulu Model</a:t>
            </a:r>
            <a:endParaRPr/>
          </a:p>
        </p:txBody>
      </p:sp>
      <p:sp>
        <p:nvSpPr>
          <p:cNvPr id="386" name="Google Shape;386;g2033fddeae7_4_256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387" name="Google Shape;387;g2033fddeae7_4_256"/>
          <p:cNvSpPr txBox="1">
            <a:spLocks noGrp="1"/>
          </p:cNvSpPr>
          <p:nvPr>
            <p:ph type="body" idx="2"/>
          </p:nvPr>
        </p:nvSpPr>
        <p:spPr>
          <a:xfrm>
            <a:off x="683525" y="2398750"/>
            <a:ext cx="7569000" cy="181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20000"/>
          </a:bodyPr>
          <a:lstStyle/>
          <a:p>
            <a:pPr marL="457200" lvl="0" indent="-317658" algn="l" rtl="0">
              <a:spcBef>
                <a:spcPts val="0"/>
              </a:spcBef>
              <a:spcAft>
                <a:spcPts val="0"/>
              </a:spcAft>
              <a:buSzPct val="100000"/>
              <a:buFont typeface="Libre Franklin"/>
              <a:buChar char="-"/>
            </a:pPr>
            <a:r>
              <a:rPr lang="en-US" sz="1650">
                <a:latin typeface="Libre Franklin"/>
                <a:ea typeface="Libre Franklin"/>
                <a:cs typeface="Libre Franklin"/>
                <a:sym typeface="Libre Franklin"/>
              </a:rPr>
              <a:t>Based on their measurement data, the other authors derived a regression curve for the mean path loss</a:t>
            </a: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176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ibre Franklin"/>
              <a:buChar char="-"/>
            </a:pPr>
            <a:r>
              <a:rPr lang="en-US" sz="1650">
                <a:latin typeface="Libre Franklin"/>
                <a:ea typeface="Libre Franklin"/>
                <a:cs typeface="Libre Franklin"/>
                <a:sym typeface="Libre Franklin"/>
              </a:rPr>
              <a:t>B : the path loss calculated by below formula</a:t>
            </a: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176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ibre Franklin"/>
              <a:buChar char="-"/>
            </a:pPr>
            <a:r>
              <a:rPr lang="en-US" sz="1650">
                <a:latin typeface="Libre Franklin"/>
                <a:ea typeface="Libre Franklin"/>
                <a:cs typeface="Libre Franklin"/>
                <a:sym typeface="Libre Franklin"/>
              </a:rPr>
              <a:t>d :  the distance between the node and the base station</a:t>
            </a: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176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ibre Franklin"/>
              <a:buChar char="-"/>
            </a:pPr>
            <a:r>
              <a:rPr lang="en-US" sz="1650">
                <a:latin typeface="Libre Franklin"/>
                <a:ea typeface="Libre Franklin"/>
                <a:cs typeface="Libre Franklin"/>
                <a:sym typeface="Libre Franklin"/>
              </a:rPr>
              <a:t>d</a:t>
            </a:r>
            <a:r>
              <a:rPr lang="en-US" sz="1650" baseline="-25000">
                <a:latin typeface="Libre Franklin"/>
                <a:ea typeface="Libre Franklin"/>
                <a:cs typeface="Libre Franklin"/>
                <a:sym typeface="Libre Franklin"/>
              </a:rPr>
              <a:t>0</a:t>
            </a:r>
            <a:r>
              <a:rPr lang="en-US" sz="1650">
                <a:latin typeface="Libre Franklin"/>
                <a:ea typeface="Libre Franklin"/>
                <a:cs typeface="Libre Franklin"/>
                <a:sym typeface="Libre Franklin"/>
              </a:rPr>
              <a:t> :  the 1 km reference distance</a:t>
            </a: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176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ibre Franklin"/>
              <a:buChar char="-"/>
            </a:pPr>
            <a:r>
              <a:rPr lang="en-US" sz="1650">
                <a:latin typeface="Libre Franklin"/>
                <a:ea typeface="Libre Franklin"/>
                <a:cs typeface="Libre Franklin"/>
                <a:sym typeface="Libre Franklin"/>
              </a:rPr>
              <a:t>n : Path loss exponent </a:t>
            </a: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pic>
        <p:nvPicPr>
          <p:cNvPr id="388" name="Google Shape;388;g2033fddeae7_4_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63" y="1236875"/>
            <a:ext cx="3228626" cy="66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g2033fddeae7_4_2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2925" y="1328850"/>
            <a:ext cx="3303250" cy="48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g2033fddeae7_4_256"/>
          <p:cNvSpPr txBox="1"/>
          <p:nvPr/>
        </p:nvSpPr>
        <p:spPr>
          <a:xfrm>
            <a:off x="7728600" y="1060525"/>
            <a:ext cx="612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30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[13]</a:t>
            </a:r>
            <a:endParaRPr baseline="30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033fddeae7_4_265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ITM model</a:t>
            </a:r>
            <a:endParaRPr/>
          </a:p>
        </p:txBody>
      </p:sp>
      <p:sp>
        <p:nvSpPr>
          <p:cNvPr id="396" name="Google Shape;396;g2033fddeae7_4_265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397" name="Google Shape;397;g2033fddeae7_4_265"/>
          <p:cNvSpPr txBox="1">
            <a:spLocks noGrp="1"/>
          </p:cNvSpPr>
          <p:nvPr>
            <p:ph type="body" idx="2"/>
          </p:nvPr>
        </p:nvSpPr>
        <p:spPr>
          <a:xfrm>
            <a:off x="4699325" y="1345525"/>
            <a:ext cx="3180000" cy="26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85000" lnSpcReduction="10000"/>
          </a:bodyPr>
          <a:lstStyle/>
          <a:p>
            <a:pPr marL="457200" marR="0" lvl="0" indent="-3176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ibre Franklin"/>
              <a:buChar char="-"/>
            </a:pPr>
            <a:r>
              <a:rPr lang="en-US" sz="1650">
                <a:latin typeface="Libre Franklin"/>
                <a:ea typeface="Libre Franklin"/>
                <a:cs typeface="Libre Franklin"/>
                <a:sym typeface="Libre Franklin"/>
              </a:rPr>
              <a:t>various additional parameters to increase the accuracy of path-loss predictions like refraction and diffraction due to obstacles and terrain</a:t>
            </a:r>
            <a:r>
              <a:rPr lang="en-US" sz="1650" baseline="30000">
                <a:latin typeface="Libre Franklin"/>
                <a:ea typeface="Libre Franklin"/>
                <a:cs typeface="Libre Franklin"/>
                <a:sym typeface="Libre Franklin"/>
              </a:rPr>
              <a:t>[17]</a:t>
            </a:r>
            <a:endParaRPr sz="1650" baseline="30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176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ibre Franklin"/>
              <a:buChar char="-"/>
            </a:pPr>
            <a:r>
              <a:rPr lang="en-US" sz="1650">
                <a:latin typeface="Libre Franklin"/>
                <a:ea typeface="Libre Franklin"/>
                <a:cs typeface="Libre Franklin"/>
                <a:sym typeface="Libre Franklin"/>
              </a:rPr>
              <a:t>The component Aref sums up possible attenuation in addition to the FSPL</a:t>
            </a: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457200" marR="0" lvl="0" indent="-31765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Libre Franklin"/>
              <a:buChar char="-"/>
            </a:pPr>
            <a:r>
              <a:rPr lang="en-US" sz="1650">
                <a:latin typeface="Libre Franklin"/>
                <a:ea typeface="Libre Franklin"/>
                <a:cs typeface="Libre Franklin"/>
                <a:sym typeface="Libre Franklin"/>
              </a:rPr>
              <a:t>Aref data is freely available thanks to  Shuttle Radar Topography Mission (SRTM)</a:t>
            </a:r>
            <a:r>
              <a:rPr lang="en-US" sz="1650" baseline="30000">
                <a:latin typeface="Libre Franklin"/>
                <a:ea typeface="Libre Franklin"/>
                <a:cs typeface="Libre Franklin"/>
                <a:sym typeface="Libre Franklin"/>
              </a:rPr>
              <a:t>[19][20]</a:t>
            </a:r>
            <a:endParaRPr sz="1650" baseline="300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50"/>
          </a:p>
        </p:txBody>
      </p:sp>
      <p:pic>
        <p:nvPicPr>
          <p:cNvPr id="398" name="Google Shape;398;g2033fddeae7_4_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275" y="1028077"/>
            <a:ext cx="2681400" cy="5006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99" name="Google Shape;399;g2033fddeae7_4_265"/>
          <p:cNvGraphicFramePr/>
          <p:nvPr/>
        </p:nvGraphicFramePr>
        <p:xfrm>
          <a:off x="785213" y="1668738"/>
          <a:ext cx="3149425" cy="2020925"/>
        </p:xfrm>
        <a:graphic>
          <a:graphicData uri="http://schemas.openxmlformats.org/drawingml/2006/table">
            <a:tbl>
              <a:tblPr>
                <a:noFill/>
                <a:tableStyleId>{C0652B0B-A91D-4BFA-8B26-566C3BC9F3D3}</a:tableStyleId>
              </a:tblPr>
              <a:tblGrid>
                <a:gridCol w="22130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6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7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Earth Dielectric Constant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5.0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Earth Conductivity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0.001 [S/m]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6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Atmospheric Bending Constant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301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80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Radio Climate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5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Fraction of situations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0.9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23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Fraction of time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>
                          <a:latin typeface="Libre Franklin"/>
                          <a:ea typeface="Libre Franklin"/>
                          <a:cs typeface="Libre Franklin"/>
                          <a:sym typeface="Libre Franklin"/>
                        </a:rPr>
                        <a:t>0.9</a:t>
                      </a:r>
                      <a:endParaRPr sz="1000">
                        <a:latin typeface="Libre Franklin"/>
                        <a:ea typeface="Libre Franklin"/>
                        <a:cs typeface="Libre Franklin"/>
                        <a:sym typeface="Libre Franklin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00" name="Google Shape;400;g2033fddeae7_4_265"/>
          <p:cNvSpPr txBox="1"/>
          <p:nvPr/>
        </p:nvSpPr>
        <p:spPr>
          <a:xfrm>
            <a:off x="484425" y="4023071"/>
            <a:ext cx="8279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[19] Longley, Anita G and Rice, “Prediction of tropospheric radio transmission loss over irregular terrain. A computer method-1968,” Institute for telecommunication sciences boulder co, Tech. Rep., 1968.</a:t>
            </a:r>
            <a:endParaRPr sz="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7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[20] Hufford, Longley, and Kissick, “A Guide to the Use of the ITS Irregular Terrain Model in the Area Prediction Mode,” NTIA Tech. Rep. TR-82-100, no. April, p. 126, 1982. [Online]. Available: http://www.its.bldrdoc.gov/pub/ntia-rpt/82-100/</a:t>
            </a:r>
            <a:endParaRPr sz="7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2033fddeae7_4_161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Testing - Outdoor</a:t>
            </a:r>
            <a:endParaRPr/>
          </a:p>
        </p:txBody>
      </p:sp>
      <p:sp>
        <p:nvSpPr>
          <p:cNvPr id="406" name="Google Shape;406;g2033fddeae7_4_161"/>
          <p:cNvSpPr txBox="1">
            <a:spLocks noGrp="1"/>
          </p:cNvSpPr>
          <p:nvPr>
            <p:ph type="subTitle" idx="1"/>
          </p:nvPr>
        </p:nvSpPr>
        <p:spPr>
          <a:xfrm>
            <a:off x="683537" y="1008875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Increasing the distance, collect data for evaluation</a:t>
            </a:r>
            <a:endParaRPr/>
          </a:p>
        </p:txBody>
      </p:sp>
      <p:sp>
        <p:nvSpPr>
          <p:cNvPr id="407" name="Google Shape;407;g2033fddeae7_4_161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grpSp>
        <p:nvGrpSpPr>
          <p:cNvPr id="408" name="Google Shape;408;g2033fddeae7_4_161"/>
          <p:cNvGrpSpPr/>
          <p:nvPr/>
        </p:nvGrpSpPr>
        <p:grpSpPr>
          <a:xfrm>
            <a:off x="579063" y="1376200"/>
            <a:ext cx="3572225" cy="2901650"/>
            <a:chOff x="840413" y="1376200"/>
            <a:chExt cx="3572225" cy="2901650"/>
          </a:xfrm>
        </p:grpSpPr>
        <p:pic>
          <p:nvPicPr>
            <p:cNvPr id="409" name="Google Shape;409;g2033fddeae7_4_1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840413" y="1376200"/>
              <a:ext cx="3572225" cy="29016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g2033fddeae7_4_161"/>
            <p:cNvSpPr/>
            <p:nvPr/>
          </p:nvSpPr>
          <p:spPr>
            <a:xfrm>
              <a:off x="2443675" y="2644175"/>
              <a:ext cx="365700" cy="3657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g2033fddeae7_4_161"/>
            <p:cNvSpPr/>
            <p:nvPr/>
          </p:nvSpPr>
          <p:spPr>
            <a:xfrm>
              <a:off x="2352175" y="2552675"/>
              <a:ext cx="548700" cy="5487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g2033fddeae7_4_161"/>
            <p:cNvSpPr/>
            <p:nvPr/>
          </p:nvSpPr>
          <p:spPr>
            <a:xfrm>
              <a:off x="2260825" y="2461325"/>
              <a:ext cx="731400" cy="7314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g2033fddeae7_4_161"/>
            <p:cNvSpPr/>
            <p:nvPr/>
          </p:nvSpPr>
          <p:spPr>
            <a:xfrm>
              <a:off x="2169325" y="2369825"/>
              <a:ext cx="914400" cy="9144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g2033fddeae7_4_161"/>
            <p:cNvSpPr/>
            <p:nvPr/>
          </p:nvSpPr>
          <p:spPr>
            <a:xfrm>
              <a:off x="1986475" y="2186975"/>
              <a:ext cx="1280100" cy="12801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5" name="Google Shape;415;g2033fddeae7_4_161"/>
            <p:cNvSpPr/>
            <p:nvPr/>
          </p:nvSpPr>
          <p:spPr>
            <a:xfrm>
              <a:off x="1712125" y="1912625"/>
              <a:ext cx="1828800" cy="18288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6" name="Google Shape;416;g2033fddeae7_4_161"/>
            <p:cNvSpPr/>
            <p:nvPr/>
          </p:nvSpPr>
          <p:spPr>
            <a:xfrm>
              <a:off x="1437775" y="1638275"/>
              <a:ext cx="2377500" cy="2377500"/>
            </a:xfrm>
            <a:prstGeom prst="ellipse">
              <a:avLst/>
            </a:prstGeom>
            <a:solidFill>
              <a:srgbClr val="000000">
                <a:alpha val="0"/>
              </a:srgbClr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b="1"/>
            </a:p>
          </p:txBody>
        </p:sp>
        <p:sp>
          <p:nvSpPr>
            <p:cNvPr id="417" name="Google Shape;417;g2033fddeae7_4_161"/>
            <p:cNvSpPr/>
            <p:nvPr/>
          </p:nvSpPr>
          <p:spPr>
            <a:xfrm>
              <a:off x="2531250" y="2734313"/>
              <a:ext cx="204300" cy="185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g2033fddeae7_4_161"/>
            <p:cNvSpPr/>
            <p:nvPr/>
          </p:nvSpPr>
          <p:spPr>
            <a:xfrm>
              <a:off x="1818675" y="3556013"/>
              <a:ext cx="204300" cy="1854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9" name="Google Shape;419;g2033fddeae7_4_161"/>
          <p:cNvSpPr txBox="1">
            <a:spLocks noGrp="1"/>
          </p:cNvSpPr>
          <p:nvPr>
            <p:ph type="body" idx="2"/>
          </p:nvPr>
        </p:nvSpPr>
        <p:spPr>
          <a:xfrm>
            <a:off x="4331275" y="1681325"/>
            <a:ext cx="42474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50"/>
              <a:buFont typeface="Libre Franklin Medium"/>
              <a:buChar char="-"/>
            </a:pPr>
            <a:r>
              <a:rPr lang="en-US" sz="1500">
                <a:solidFill>
                  <a:srgbClr val="1C1E21"/>
                </a:solidFill>
              </a:rPr>
              <a:t>Testing starts in plain like farm</a:t>
            </a:r>
            <a:endParaRPr sz="1650" baseline="3000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C1E21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50"/>
              <a:buFont typeface="Libre Franklin Medium"/>
              <a:buChar char="-"/>
            </a:pPr>
            <a:r>
              <a:rPr lang="en-US" sz="1500">
                <a:highlight>
                  <a:srgbClr val="FFFFFF"/>
                </a:highlight>
              </a:rPr>
              <a:t>Increasing the distance slowly</a:t>
            </a:r>
            <a:endParaRPr sz="1650">
              <a:solidFill>
                <a:srgbClr val="37415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C1E21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50"/>
              <a:buFont typeface="Libre Franklin Medium"/>
              <a:buChar char="-"/>
            </a:pPr>
            <a:r>
              <a:rPr lang="en-US" sz="1500">
                <a:highlight>
                  <a:srgbClr val="FFFFFF"/>
                </a:highlight>
              </a:rPr>
              <a:t>Move until signal is ended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The goal of the experiment is to check maximum available  distance of each device</a:t>
            </a:r>
            <a:endParaRPr sz="15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2033fddeae7_4_179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Testing - Outdoor to Indoor</a:t>
            </a:r>
            <a:endParaRPr/>
          </a:p>
        </p:txBody>
      </p:sp>
      <p:sp>
        <p:nvSpPr>
          <p:cNvPr id="425" name="Google Shape;425;g2033fddeae7_4_179"/>
          <p:cNvSpPr txBox="1">
            <a:spLocks noGrp="1"/>
          </p:cNvSpPr>
          <p:nvPr>
            <p:ph type="subTitle" idx="1"/>
          </p:nvPr>
        </p:nvSpPr>
        <p:spPr>
          <a:xfrm>
            <a:off x="683537" y="1008875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Test in different buildings and floor</a:t>
            </a:r>
            <a:endParaRPr/>
          </a:p>
        </p:txBody>
      </p:sp>
      <p:sp>
        <p:nvSpPr>
          <p:cNvPr id="426" name="Google Shape;426;g2033fddeae7_4_179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427" name="Google Shape;427;g2033fddeae7_4_179"/>
          <p:cNvSpPr txBox="1">
            <a:spLocks noGrp="1"/>
          </p:cNvSpPr>
          <p:nvPr>
            <p:ph type="body" idx="2"/>
          </p:nvPr>
        </p:nvSpPr>
        <p:spPr>
          <a:xfrm>
            <a:off x="4446750" y="1622563"/>
            <a:ext cx="42474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524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950"/>
              <a:buFont typeface="Libre Franklin Medium"/>
              <a:buChar char="-"/>
            </a:pPr>
            <a:r>
              <a:rPr lang="en-US" sz="1500">
                <a:solidFill>
                  <a:srgbClr val="1C1E21"/>
                </a:solidFill>
              </a:rPr>
              <a:t>Testing will be conducted in each different floor and building</a:t>
            </a:r>
            <a:endParaRPr sz="1650" baseline="30000">
              <a:solidFill>
                <a:srgbClr val="1C1E2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C1E21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50"/>
              <a:buFont typeface="Libre Franklin Medium"/>
              <a:buChar char="-"/>
            </a:pPr>
            <a:r>
              <a:rPr lang="en-US" sz="1500">
                <a:highlight>
                  <a:srgbClr val="FFFFFF"/>
                </a:highlight>
              </a:rPr>
              <a:t>Check if connection is available or not</a:t>
            </a:r>
            <a:endParaRPr sz="1650">
              <a:solidFill>
                <a:srgbClr val="37415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C1E21"/>
              </a:solidFill>
            </a:endParaRPr>
          </a:p>
          <a:p>
            <a:pPr marL="457200" lvl="0" indent="-3333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650"/>
              <a:buFont typeface="Libre Franklin Medium"/>
              <a:buChar char="-"/>
            </a:pPr>
            <a:r>
              <a:rPr lang="en-US" sz="1500">
                <a:highlight>
                  <a:srgbClr val="FFFFFF"/>
                </a:highlight>
              </a:rPr>
              <a:t>Hop count is important factor to figure out network connection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highlight>
                  <a:srgbClr val="FFFFFF"/>
                </a:highlight>
              </a:rPr>
              <a:t>The goal of the experiment is to examine the usability in normal circumstance</a:t>
            </a:r>
            <a:endParaRPr sz="1500">
              <a:highlight>
                <a:srgbClr val="FFFFFF"/>
              </a:highlight>
            </a:endParaRPr>
          </a:p>
        </p:txBody>
      </p:sp>
      <p:grpSp>
        <p:nvGrpSpPr>
          <p:cNvPr id="428" name="Google Shape;428;g2033fddeae7_4_179"/>
          <p:cNvGrpSpPr/>
          <p:nvPr/>
        </p:nvGrpSpPr>
        <p:grpSpPr>
          <a:xfrm>
            <a:off x="852300" y="1415775"/>
            <a:ext cx="3513075" cy="2981826"/>
            <a:chOff x="2605925" y="1424650"/>
            <a:chExt cx="3513075" cy="2981826"/>
          </a:xfrm>
        </p:grpSpPr>
        <p:pic>
          <p:nvPicPr>
            <p:cNvPr id="429" name="Google Shape;429;g2033fddeae7_4_1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605925" y="1424650"/>
              <a:ext cx="3513075" cy="2981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0" name="Google Shape;430;g2033fddeae7_4_179"/>
            <p:cNvSpPr txBox="1"/>
            <p:nvPr/>
          </p:nvSpPr>
          <p:spPr>
            <a:xfrm>
              <a:off x="4201875" y="1803350"/>
              <a:ext cx="86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rooftop</a:t>
              </a:r>
              <a:endParaRPr sz="1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31" name="Google Shape;431;g2033fddeae7_4_179"/>
            <p:cNvSpPr txBox="1"/>
            <p:nvPr/>
          </p:nvSpPr>
          <p:spPr>
            <a:xfrm>
              <a:off x="3796000" y="4067775"/>
              <a:ext cx="86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1st floor</a:t>
              </a:r>
              <a:endParaRPr sz="1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32" name="Google Shape;432;g2033fddeae7_4_179"/>
            <p:cNvSpPr txBox="1"/>
            <p:nvPr/>
          </p:nvSpPr>
          <p:spPr>
            <a:xfrm>
              <a:off x="2695875" y="1937100"/>
              <a:ext cx="86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4th floor</a:t>
              </a:r>
              <a:endParaRPr sz="1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  <p:sp>
          <p:nvSpPr>
            <p:cNvPr id="433" name="Google Shape;433;g2033fddeae7_4_179"/>
            <p:cNvSpPr/>
            <p:nvPr/>
          </p:nvSpPr>
          <p:spPr>
            <a:xfrm>
              <a:off x="3695475" y="2822863"/>
              <a:ext cx="204300" cy="1854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g2033fddeae7_4_179"/>
            <p:cNvSpPr/>
            <p:nvPr/>
          </p:nvSpPr>
          <p:spPr>
            <a:xfrm>
              <a:off x="3123175" y="3240513"/>
              <a:ext cx="204300" cy="185400"/>
            </a:xfrm>
            <a:prstGeom prst="ellipse">
              <a:avLst/>
            </a:prstGeom>
            <a:solidFill>
              <a:srgbClr val="00FF0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g2033fddeae7_4_179"/>
            <p:cNvSpPr/>
            <p:nvPr/>
          </p:nvSpPr>
          <p:spPr>
            <a:xfrm>
              <a:off x="4297150" y="3659413"/>
              <a:ext cx="204300" cy="1854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g2033fddeae7_4_179"/>
            <p:cNvSpPr/>
            <p:nvPr/>
          </p:nvSpPr>
          <p:spPr>
            <a:xfrm>
              <a:off x="5464675" y="3474013"/>
              <a:ext cx="204300" cy="185400"/>
            </a:xfrm>
            <a:prstGeom prst="ellipse">
              <a:avLst/>
            </a:prstGeom>
            <a:solidFill>
              <a:srgbClr val="9900FF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g2033fddeae7_4_179"/>
            <p:cNvSpPr txBox="1"/>
            <p:nvPr/>
          </p:nvSpPr>
          <p:spPr>
            <a:xfrm>
              <a:off x="5136025" y="3163875"/>
              <a:ext cx="861600" cy="338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000">
                  <a:latin typeface="Libre Franklin Medium"/>
                  <a:ea typeface="Libre Franklin Medium"/>
                  <a:cs typeface="Libre Franklin Medium"/>
                  <a:sym typeface="Libre Franklin Medium"/>
                </a:rPr>
                <a:t>2nd floor</a:t>
              </a:r>
              <a:endParaRPr sz="1000">
                <a:latin typeface="Libre Franklin Medium"/>
                <a:ea typeface="Libre Franklin Medium"/>
                <a:cs typeface="Libre Franklin Medium"/>
                <a:sym typeface="Libre Franklin Medium"/>
              </a:endParaRP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2033fddeae7_4_198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Testing - Tunnel</a:t>
            </a:r>
            <a:endParaRPr/>
          </a:p>
        </p:txBody>
      </p:sp>
      <p:sp>
        <p:nvSpPr>
          <p:cNvPr id="443" name="Google Shape;443;g2033fddeae7_4_198"/>
          <p:cNvSpPr txBox="1">
            <a:spLocks noGrp="1"/>
          </p:cNvSpPr>
          <p:nvPr>
            <p:ph type="subTitle" idx="1"/>
          </p:nvPr>
        </p:nvSpPr>
        <p:spPr>
          <a:xfrm>
            <a:off x="683537" y="1008875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Test in different buildings and floor</a:t>
            </a:r>
            <a:endParaRPr/>
          </a:p>
        </p:txBody>
      </p:sp>
      <p:sp>
        <p:nvSpPr>
          <p:cNvPr id="444" name="Google Shape;444;g2033fddeae7_4_198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pic>
        <p:nvPicPr>
          <p:cNvPr id="445" name="Google Shape;445;g2033fddeae7_4_1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00" y="1371475"/>
            <a:ext cx="1852475" cy="3006673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g2033fddeae7_4_198"/>
          <p:cNvSpPr txBox="1">
            <a:spLocks noGrp="1"/>
          </p:cNvSpPr>
          <p:nvPr>
            <p:ph type="body" idx="2"/>
          </p:nvPr>
        </p:nvSpPr>
        <p:spPr>
          <a:xfrm>
            <a:off x="4973325" y="1607450"/>
            <a:ext cx="3850500" cy="26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-"/>
            </a:pPr>
            <a:r>
              <a:rPr lang="en-US" sz="1500">
                <a:solidFill>
                  <a:srgbClr val="1C1E21"/>
                </a:solidFill>
              </a:rPr>
              <a:t>In tunnel, RF signal is reflected on the walls and ceiling. </a:t>
            </a:r>
            <a:endParaRPr sz="150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C1E2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500"/>
              <a:buChar char="-"/>
            </a:pPr>
            <a:r>
              <a:rPr lang="en-US" sz="1500">
                <a:solidFill>
                  <a:srgbClr val="1C1E21"/>
                </a:solidFill>
              </a:rPr>
              <a:t>The circumstance make RF signal hard to transfer</a:t>
            </a:r>
            <a:endParaRPr sz="150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C1E2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500"/>
              <a:buChar char="-"/>
            </a:pPr>
            <a:r>
              <a:rPr lang="en-US" sz="1500">
                <a:solidFill>
                  <a:srgbClr val="1C1E21"/>
                </a:solidFill>
              </a:rPr>
              <a:t>The experiment is conducted in PMU tunnel</a:t>
            </a:r>
            <a:endParaRPr sz="1500">
              <a:solidFill>
                <a:srgbClr val="1C1E2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1C1E21"/>
              </a:solidFill>
            </a:endParaRPr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1E21"/>
              </a:buClr>
              <a:buSzPts val="1500"/>
              <a:buChar char="-"/>
            </a:pPr>
            <a:r>
              <a:rPr lang="en-US" sz="1500">
                <a:solidFill>
                  <a:srgbClr val="1C1E21"/>
                </a:solidFill>
              </a:rPr>
              <a:t>Four devices check the connections, delay time and RSSI</a:t>
            </a:r>
            <a:endParaRPr sz="1500">
              <a:solidFill>
                <a:srgbClr val="1C1E21"/>
              </a:solidFill>
            </a:endParaRPr>
          </a:p>
        </p:txBody>
      </p:sp>
      <p:pic>
        <p:nvPicPr>
          <p:cNvPr id="447" name="Google Shape;447;g2033fddeae7_4_1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750" y="1743550"/>
            <a:ext cx="2663400" cy="222687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g2033fddeae7_4_198"/>
          <p:cNvSpPr/>
          <p:nvPr/>
        </p:nvSpPr>
        <p:spPr>
          <a:xfrm>
            <a:off x="2794650" y="2058913"/>
            <a:ext cx="204300" cy="1854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g2033fddeae7_4_198"/>
          <p:cNvSpPr/>
          <p:nvPr/>
        </p:nvSpPr>
        <p:spPr>
          <a:xfrm>
            <a:off x="3821375" y="3595838"/>
            <a:ext cx="204300" cy="185400"/>
          </a:xfrm>
          <a:prstGeom prst="ellipse">
            <a:avLst/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2033fddeae7_4_198"/>
          <p:cNvSpPr/>
          <p:nvPr/>
        </p:nvSpPr>
        <p:spPr>
          <a:xfrm>
            <a:off x="3289725" y="2764275"/>
            <a:ext cx="204300" cy="185400"/>
          </a:xfrm>
          <a:prstGeom prst="ellipse">
            <a:avLst/>
          </a:prstGeom>
          <a:solidFill>
            <a:srgbClr val="00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2033fddeae7_4_198"/>
          <p:cNvSpPr/>
          <p:nvPr/>
        </p:nvSpPr>
        <p:spPr>
          <a:xfrm>
            <a:off x="4476725" y="3296363"/>
            <a:ext cx="204300" cy="185400"/>
          </a:xfrm>
          <a:prstGeom prst="ellipse">
            <a:avLst/>
          </a:prstGeom>
          <a:solidFill>
            <a:srgbClr val="9900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52" name="Google Shape;452;g2033fddeae7_4_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09576" y="1371463"/>
            <a:ext cx="2957848" cy="300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15ff2bb09_0_47"/>
          <p:cNvSpPr txBox="1">
            <a:spLocks noGrp="1"/>
          </p:cNvSpPr>
          <p:nvPr>
            <p:ph type="ctrTitle"/>
          </p:nvPr>
        </p:nvSpPr>
        <p:spPr>
          <a:xfrm>
            <a:off x="187051" y="1174025"/>
            <a:ext cx="89223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50"/>
              <a:buFont typeface="Impact"/>
              <a:buNone/>
            </a:pPr>
            <a:r>
              <a:rPr lang="en-US" sz="5750">
                <a:solidFill>
                  <a:schemeClr val="dk1"/>
                </a:solidFill>
              </a:rPr>
              <a:t>Introduction</a:t>
            </a:r>
            <a:endParaRPr sz="5750">
              <a:solidFill>
                <a:schemeClr val="dk1"/>
              </a:solidFill>
            </a:endParaRPr>
          </a:p>
        </p:txBody>
      </p:sp>
      <p:sp>
        <p:nvSpPr>
          <p:cNvPr id="97" name="Google Shape;97;g2015ff2bb09_0_47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98" name="Google Shape;98;g2015ff2bb09_0_47"/>
          <p:cNvSpPr txBox="1"/>
          <p:nvPr/>
        </p:nvSpPr>
        <p:spPr>
          <a:xfrm>
            <a:off x="3088200" y="2675838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rgbClr val="262626"/>
                </a:solidFill>
                <a:latin typeface="Fjalla One"/>
                <a:ea typeface="Fjalla One"/>
                <a:cs typeface="Fjalla One"/>
                <a:sym typeface="Fjalla One"/>
              </a:rPr>
              <a:t>01</a:t>
            </a:r>
            <a:endParaRPr sz="9600">
              <a:solidFill>
                <a:srgbClr val="262626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6"/>
          <p:cNvSpPr txBox="1">
            <a:spLocks noGrp="1"/>
          </p:cNvSpPr>
          <p:nvPr>
            <p:ph type="ctrTitle"/>
          </p:nvPr>
        </p:nvSpPr>
        <p:spPr>
          <a:xfrm>
            <a:off x="203226" y="1118525"/>
            <a:ext cx="89223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50"/>
              <a:buFont typeface="Impact"/>
              <a:buNone/>
            </a:pPr>
            <a:r>
              <a:rPr lang="en-US" sz="5750">
                <a:solidFill>
                  <a:schemeClr val="dk1"/>
                </a:solidFill>
              </a:rPr>
              <a:t>Future Plans</a:t>
            </a:r>
            <a:endParaRPr sz="5750">
              <a:solidFill>
                <a:schemeClr val="dk1"/>
              </a:solidFill>
            </a:endParaRPr>
          </a:p>
        </p:txBody>
      </p:sp>
      <p:sp>
        <p:nvSpPr>
          <p:cNvPr id="458" name="Google Shape;458;p6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459" name="Google Shape;459;p6"/>
          <p:cNvSpPr txBox="1"/>
          <p:nvPr/>
        </p:nvSpPr>
        <p:spPr>
          <a:xfrm>
            <a:off x="3164375" y="2391875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04</a:t>
            </a:r>
            <a:endParaRPr sz="96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033fddeae7_1_24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Present</a:t>
            </a:r>
            <a:endParaRPr/>
          </a:p>
        </p:txBody>
      </p:sp>
      <p:sp>
        <p:nvSpPr>
          <p:cNvPr id="465" name="Google Shape;465;g2033fddeae7_1_24"/>
          <p:cNvSpPr txBox="1">
            <a:spLocks noGrp="1"/>
          </p:cNvSpPr>
          <p:nvPr>
            <p:ph type="subTitle" idx="1"/>
          </p:nvPr>
        </p:nvSpPr>
        <p:spPr>
          <a:xfrm>
            <a:off x="683537" y="1008875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What we have done so far…</a:t>
            </a:r>
            <a:endParaRPr/>
          </a:p>
        </p:txBody>
      </p:sp>
      <p:sp>
        <p:nvSpPr>
          <p:cNvPr id="466" name="Google Shape;466;g2033fddeae7_1_24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467" name="Google Shape;467;g2033fddeae7_1_24"/>
          <p:cNvSpPr/>
          <p:nvPr/>
        </p:nvSpPr>
        <p:spPr>
          <a:xfrm>
            <a:off x="339125" y="2407813"/>
            <a:ext cx="1045500" cy="1083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Chose a topic</a:t>
            </a:r>
            <a:endParaRPr sz="13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b="1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Jan 6th</a:t>
            </a:r>
            <a:endParaRPr sz="1300" b="1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68" name="Google Shape;468;g2033fddeae7_1_24"/>
          <p:cNvSpPr/>
          <p:nvPr/>
        </p:nvSpPr>
        <p:spPr>
          <a:xfrm>
            <a:off x="959175" y="2407813"/>
            <a:ext cx="1678500" cy="10833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2033fddeae7_1_24"/>
          <p:cNvSpPr txBox="1"/>
          <p:nvPr/>
        </p:nvSpPr>
        <p:spPr>
          <a:xfrm>
            <a:off x="1328100" y="2580013"/>
            <a:ext cx="1045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Researched related work</a:t>
            </a:r>
            <a:endParaRPr sz="12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0" name="Google Shape;470;g2033fddeae7_1_24"/>
          <p:cNvSpPr/>
          <p:nvPr/>
        </p:nvSpPr>
        <p:spPr>
          <a:xfrm>
            <a:off x="2224875" y="2407813"/>
            <a:ext cx="1678500" cy="10833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1" name="Google Shape;471;g2033fddeae7_1_24"/>
          <p:cNvSpPr txBox="1"/>
          <p:nvPr/>
        </p:nvSpPr>
        <p:spPr>
          <a:xfrm>
            <a:off x="2637675" y="2672413"/>
            <a:ext cx="116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ClusterDuck Setting</a:t>
            </a:r>
            <a:endParaRPr sz="12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2" name="Google Shape;472;g2033fddeae7_1_24"/>
          <p:cNvSpPr/>
          <p:nvPr/>
        </p:nvSpPr>
        <p:spPr>
          <a:xfrm>
            <a:off x="4743625" y="2407813"/>
            <a:ext cx="1678500" cy="10833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3" name="Google Shape;473;g2033fddeae7_1_24"/>
          <p:cNvSpPr txBox="1"/>
          <p:nvPr/>
        </p:nvSpPr>
        <p:spPr>
          <a:xfrm>
            <a:off x="5156425" y="2672413"/>
            <a:ext cx="116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GoTenna Setting</a:t>
            </a:r>
            <a:endParaRPr sz="12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4" name="Google Shape;474;g2033fddeae7_1_24"/>
          <p:cNvSpPr/>
          <p:nvPr/>
        </p:nvSpPr>
        <p:spPr>
          <a:xfrm>
            <a:off x="3486238" y="2407813"/>
            <a:ext cx="1678500" cy="10833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5" name="Google Shape;475;g2033fddeae7_1_24"/>
          <p:cNvSpPr txBox="1"/>
          <p:nvPr/>
        </p:nvSpPr>
        <p:spPr>
          <a:xfrm>
            <a:off x="3899038" y="2672413"/>
            <a:ext cx="116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1st Draft of Paper</a:t>
            </a:r>
            <a:endParaRPr sz="12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6" name="Google Shape;476;g2033fddeae7_1_24"/>
          <p:cNvSpPr/>
          <p:nvPr/>
        </p:nvSpPr>
        <p:spPr>
          <a:xfrm>
            <a:off x="6013325" y="2407813"/>
            <a:ext cx="1678500" cy="1083300"/>
          </a:xfrm>
          <a:prstGeom prst="chevron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7" name="Google Shape;477;g2033fddeae7_1_24"/>
          <p:cNvSpPr txBox="1"/>
          <p:nvPr/>
        </p:nvSpPr>
        <p:spPr>
          <a:xfrm>
            <a:off x="6426125" y="2672413"/>
            <a:ext cx="116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Switched to</a:t>
            </a:r>
            <a:endParaRPr sz="12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Meshtastic </a:t>
            </a:r>
            <a:endParaRPr sz="12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8" name="Google Shape;478;g2033fddeae7_1_24"/>
          <p:cNvSpPr/>
          <p:nvPr/>
        </p:nvSpPr>
        <p:spPr>
          <a:xfrm>
            <a:off x="7304725" y="2407813"/>
            <a:ext cx="1678500" cy="1083300"/>
          </a:xfrm>
          <a:prstGeom prst="chevron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79" name="Google Shape;479;g2033fddeae7_1_24"/>
          <p:cNvSpPr txBox="1"/>
          <p:nvPr/>
        </p:nvSpPr>
        <p:spPr>
          <a:xfrm>
            <a:off x="7695825" y="2580013"/>
            <a:ext cx="116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Simple operation testing</a:t>
            </a:r>
            <a:endParaRPr sz="12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015ff2bb09_0_99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Future</a:t>
            </a:r>
            <a:endParaRPr/>
          </a:p>
        </p:txBody>
      </p:sp>
      <p:sp>
        <p:nvSpPr>
          <p:cNvPr id="485" name="Google Shape;485;g2015ff2bb09_0_99"/>
          <p:cNvSpPr txBox="1">
            <a:spLocks noGrp="1"/>
          </p:cNvSpPr>
          <p:nvPr>
            <p:ph type="subTitle" idx="1"/>
          </p:nvPr>
        </p:nvSpPr>
        <p:spPr>
          <a:xfrm>
            <a:off x="683537" y="1008875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What we will do afterwards…</a:t>
            </a:r>
            <a:endParaRPr/>
          </a:p>
        </p:txBody>
      </p:sp>
      <p:sp>
        <p:nvSpPr>
          <p:cNvPr id="486" name="Google Shape;486;g2015ff2bb09_0_99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32</a:t>
            </a:fld>
            <a:endParaRPr/>
          </a:p>
        </p:txBody>
      </p:sp>
      <p:sp>
        <p:nvSpPr>
          <p:cNvPr id="487" name="Google Shape;487;g2015ff2bb09_0_99"/>
          <p:cNvSpPr/>
          <p:nvPr/>
        </p:nvSpPr>
        <p:spPr>
          <a:xfrm>
            <a:off x="954325" y="2411600"/>
            <a:ext cx="1160700" cy="1083300"/>
          </a:xfrm>
          <a:prstGeom prst="homePlate">
            <a:avLst>
              <a:gd name="adj" fmla="val 5000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accent2"/>
                </a:solidFill>
                <a:latin typeface="Libre Franklin"/>
                <a:ea typeface="Libre Franklin"/>
                <a:cs typeface="Libre Franklin"/>
                <a:sym typeface="Libre Franklin"/>
              </a:rPr>
              <a:t>Previous work</a:t>
            </a:r>
            <a:endParaRPr sz="1300">
              <a:solidFill>
                <a:schemeClr val="accent2"/>
              </a:solidFill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8" name="Google Shape;488;g2015ff2bb09_0_99"/>
          <p:cNvSpPr/>
          <p:nvPr/>
        </p:nvSpPr>
        <p:spPr>
          <a:xfrm>
            <a:off x="1698788" y="2411600"/>
            <a:ext cx="1574700" cy="10833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89" name="Google Shape;489;g2015ff2bb09_0_99"/>
          <p:cNvSpPr txBox="1"/>
          <p:nvPr/>
        </p:nvSpPr>
        <p:spPr>
          <a:xfrm>
            <a:off x="2011725" y="2583800"/>
            <a:ext cx="116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Select Testing Zones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0" name="Google Shape;490;g2015ff2bb09_0_99"/>
          <p:cNvSpPr/>
          <p:nvPr/>
        </p:nvSpPr>
        <p:spPr>
          <a:xfrm>
            <a:off x="2915688" y="2411600"/>
            <a:ext cx="1574700" cy="10833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1" name="Google Shape;491;g2015ff2bb09_0_99"/>
          <p:cNvSpPr txBox="1"/>
          <p:nvPr/>
        </p:nvSpPr>
        <p:spPr>
          <a:xfrm>
            <a:off x="3273500" y="2676200"/>
            <a:ext cx="1160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Test Both Devices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2" name="Google Shape;492;g2015ff2bb09_0_99"/>
          <p:cNvSpPr/>
          <p:nvPr/>
        </p:nvSpPr>
        <p:spPr>
          <a:xfrm>
            <a:off x="4102413" y="2411600"/>
            <a:ext cx="1574700" cy="10833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3" name="Google Shape;493;g2015ff2bb09_0_99"/>
          <p:cNvSpPr txBox="1"/>
          <p:nvPr/>
        </p:nvSpPr>
        <p:spPr>
          <a:xfrm>
            <a:off x="4434200" y="2491550"/>
            <a:ext cx="10590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Visualize and 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Analyze Results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4" name="Google Shape;494;g2015ff2bb09_0_99"/>
          <p:cNvSpPr/>
          <p:nvPr/>
        </p:nvSpPr>
        <p:spPr>
          <a:xfrm>
            <a:off x="5291063" y="2411600"/>
            <a:ext cx="1574700" cy="10833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5" name="Google Shape;495;g2015ff2bb09_0_99"/>
          <p:cNvSpPr txBox="1"/>
          <p:nvPr/>
        </p:nvSpPr>
        <p:spPr>
          <a:xfrm>
            <a:off x="5677125" y="2676200"/>
            <a:ext cx="1059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Final 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Paper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6" name="Google Shape;496;g2015ff2bb09_0_99"/>
          <p:cNvSpPr/>
          <p:nvPr/>
        </p:nvSpPr>
        <p:spPr>
          <a:xfrm>
            <a:off x="6506050" y="2411600"/>
            <a:ext cx="1746600" cy="1083300"/>
          </a:xfrm>
          <a:prstGeom prst="chevron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  <p:sp>
        <p:nvSpPr>
          <p:cNvPr id="497" name="Google Shape;497;g2015ff2bb09_0_99"/>
          <p:cNvSpPr txBox="1"/>
          <p:nvPr/>
        </p:nvSpPr>
        <p:spPr>
          <a:xfrm>
            <a:off x="6992700" y="2583800"/>
            <a:ext cx="1160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Final 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latin typeface="Libre Franklin"/>
                <a:ea typeface="Libre Franklin"/>
                <a:cs typeface="Libre Franklin"/>
                <a:sym typeface="Libre Franklin"/>
              </a:rPr>
              <a:t>Presentation</a:t>
            </a:r>
            <a:endParaRPr sz="1200">
              <a:latin typeface="Libre Franklin"/>
              <a:ea typeface="Libre Franklin"/>
              <a:cs typeface="Libre Franklin"/>
              <a:sym typeface="Libre Frankli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latin typeface="Libre Franklin"/>
                <a:ea typeface="Libre Franklin"/>
                <a:cs typeface="Libre Franklin"/>
                <a:sym typeface="Libre Franklin"/>
              </a:rPr>
              <a:t>end of Feb</a:t>
            </a:r>
            <a:endParaRPr sz="1200" b="1">
              <a:latin typeface="Libre Franklin"/>
              <a:ea typeface="Libre Franklin"/>
              <a:cs typeface="Libre Franklin"/>
              <a:sym typeface="Libre Franklin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2033fddeae7_2_26"/>
          <p:cNvSpPr txBox="1">
            <a:spLocks noGrp="1"/>
          </p:cNvSpPr>
          <p:nvPr>
            <p:ph type="ctrTitle"/>
          </p:nvPr>
        </p:nvSpPr>
        <p:spPr>
          <a:xfrm>
            <a:off x="203226" y="1118525"/>
            <a:ext cx="8922300" cy="83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50"/>
              <a:buFont typeface="Impact"/>
              <a:buNone/>
            </a:pPr>
            <a:r>
              <a:rPr lang="en-US" sz="6050">
                <a:solidFill>
                  <a:schemeClr val="dk1"/>
                </a:solidFill>
              </a:rPr>
              <a:t>Q &amp; A</a:t>
            </a:r>
            <a:endParaRPr sz="6050">
              <a:solidFill>
                <a:schemeClr val="dk1"/>
              </a:solidFill>
            </a:endParaRPr>
          </a:p>
        </p:txBody>
      </p:sp>
      <p:sp>
        <p:nvSpPr>
          <p:cNvPr id="503" name="Google Shape;503;g2033fddeae7_2_26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504" name="Google Shape;504;g2033fddeae7_2_26"/>
          <p:cNvSpPr txBox="1"/>
          <p:nvPr/>
        </p:nvSpPr>
        <p:spPr>
          <a:xfrm>
            <a:off x="3164375" y="2382200"/>
            <a:ext cx="30000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05</a:t>
            </a:r>
            <a:endParaRPr sz="96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"/>
          <p:cNvSpPr txBox="1">
            <a:spLocks noGrp="1"/>
          </p:cNvSpPr>
          <p:nvPr>
            <p:ph type="ctrTitle"/>
          </p:nvPr>
        </p:nvSpPr>
        <p:spPr>
          <a:xfrm>
            <a:off x="1089147" y="1168250"/>
            <a:ext cx="5500800" cy="6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Libre Franklin Medium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510" name="Google Shape;510;p7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60" cy="27432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511" name="Google Shape;511;p7"/>
          <p:cNvSpPr txBox="1">
            <a:spLocks noGrp="1"/>
          </p:cNvSpPr>
          <p:nvPr>
            <p:ph type="body" idx="1"/>
          </p:nvPr>
        </p:nvSpPr>
        <p:spPr>
          <a:xfrm>
            <a:off x="1086285" y="2224892"/>
            <a:ext cx="5321808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57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>
                <a:solidFill>
                  <a:schemeClr val="lt1"/>
                </a:solidFill>
              </a:rPr>
              <a:t>Team: GO duck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12" name="Google Shape;512;p7"/>
          <p:cNvSpPr txBox="1">
            <a:spLocks noGrp="1"/>
          </p:cNvSpPr>
          <p:nvPr>
            <p:ph type="body" idx="2"/>
          </p:nvPr>
        </p:nvSpPr>
        <p:spPr>
          <a:xfrm>
            <a:off x="1086285" y="2476211"/>
            <a:ext cx="5321808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57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/>
              <a:t>presentation. Sujee Noh, Younguk Maeong</a:t>
            </a:r>
            <a:endParaRPr/>
          </a:p>
        </p:txBody>
      </p:sp>
      <p:sp>
        <p:nvSpPr>
          <p:cNvPr id="513" name="Google Shape;513;p7"/>
          <p:cNvSpPr txBox="1">
            <a:spLocks noGrp="1"/>
          </p:cNvSpPr>
          <p:nvPr>
            <p:ph type="body" idx="3"/>
          </p:nvPr>
        </p:nvSpPr>
        <p:spPr>
          <a:xfrm>
            <a:off x="1086285" y="2640975"/>
            <a:ext cx="5321808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57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/>
              <a:t>Q&amp;A. Gwangyeok Kim, Keonwoo Lim</a:t>
            </a:r>
            <a:endParaRPr/>
          </a:p>
        </p:txBody>
      </p:sp>
      <p:sp>
        <p:nvSpPr>
          <p:cNvPr id="514" name="Google Shape;514;p7"/>
          <p:cNvSpPr txBox="1">
            <a:spLocks noGrp="1"/>
          </p:cNvSpPr>
          <p:nvPr>
            <p:ph type="body" idx="4"/>
          </p:nvPr>
        </p:nvSpPr>
        <p:spPr>
          <a:xfrm>
            <a:off x="1086285" y="2821412"/>
            <a:ext cx="5321808" cy="2537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3572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50"/>
              <a:buNone/>
            </a:pPr>
            <a:r>
              <a:rPr lang="en-US"/>
              <a:t>Thanks to. Baylasan, Xavier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015ff2be5e_0_3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05" name="Google Shape;105;g2015ff2be5e_0_3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Infrastructure reliability in disaster</a:t>
            </a:r>
            <a:endParaRPr/>
          </a:p>
        </p:txBody>
      </p:sp>
      <p:pic>
        <p:nvPicPr>
          <p:cNvPr id="106" name="Google Shape;106;g2015ff2be5e_0_3" title="Points scored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666" y="943650"/>
            <a:ext cx="3356709" cy="2123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g2015ff2be5e_0_3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5375" y="943650"/>
            <a:ext cx="3356703" cy="2123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g2015ff2be5e_0_3"/>
          <p:cNvSpPr txBox="1">
            <a:spLocks noGrp="1"/>
          </p:cNvSpPr>
          <p:nvPr>
            <p:ph type="body" idx="1"/>
          </p:nvPr>
        </p:nvSpPr>
        <p:spPr>
          <a:xfrm>
            <a:off x="1202525" y="3124300"/>
            <a:ext cx="306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fontScale="92500"/>
          </a:bodyPr>
          <a:lstStyle/>
          <a:p>
            <a:pPr marL="457200" marR="0" lvl="0" indent="-30789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-US"/>
              <a:t>Hurricane Maria left 95% of the island with no cell phone service</a:t>
            </a:r>
            <a:r>
              <a:rPr lang="en-US" baseline="30000"/>
              <a:t>[1]</a:t>
            </a:r>
            <a:endParaRPr baseline="30000"/>
          </a:p>
        </p:txBody>
      </p:sp>
      <p:sp>
        <p:nvSpPr>
          <p:cNvPr id="109" name="Google Shape;109;g2015ff2be5e_0_3"/>
          <p:cNvSpPr txBox="1">
            <a:spLocks noGrp="1"/>
          </p:cNvSpPr>
          <p:nvPr>
            <p:ph type="body" idx="1"/>
          </p:nvPr>
        </p:nvSpPr>
        <p:spPr>
          <a:xfrm>
            <a:off x="4892825" y="3124300"/>
            <a:ext cx="30624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/>
          <a:p>
            <a:pPr marL="457200" marR="0" lvl="0" indent="-3143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-US"/>
              <a:t>Hurricane Sandy knocked out 25% of cell towers</a:t>
            </a:r>
            <a:r>
              <a:rPr lang="en-US" baseline="30000"/>
              <a:t>[2]</a:t>
            </a:r>
            <a:endParaRPr baseline="30000"/>
          </a:p>
        </p:txBody>
      </p:sp>
      <p:sp>
        <p:nvSpPr>
          <p:cNvPr id="110" name="Google Shape;110;g2015ff2be5e_0_3"/>
          <p:cNvSpPr txBox="1"/>
          <p:nvPr/>
        </p:nvSpPr>
        <p:spPr>
          <a:xfrm>
            <a:off x="432300" y="4009200"/>
            <a:ext cx="8279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[1] David Turetsky, "Remarks of David S. Turetsky, PSHSB Chief," Charlotte, NC, USA. Accessed: Jan. 19, 2023. [Online]. Available: </a:t>
            </a:r>
            <a:r>
              <a:rPr lang="en-US" sz="800" u="sng">
                <a:solidFill>
                  <a:schemeClr val="hlink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  <a:hlinkClick r:id="rId5"/>
              </a:rPr>
              <a:t>https://www.fcc.gov/general/public-safety-and-homeland-security-bureau-chief-speeches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[2] J. Bacon. "Why Puerto Rico faces a monumental recovery effort," usatoday.com. https://www.usatoday.com/story/news/nation/2017/09/26/why-puerto-rico-faces-monumental-recovery-effort/703515001/\# (accessed Jan. 20, 2023).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2015ff2bb09_3_24"/>
          <p:cNvSpPr txBox="1">
            <a:spLocks noGrp="1"/>
          </p:cNvSpPr>
          <p:nvPr>
            <p:ph type="body" idx="1"/>
          </p:nvPr>
        </p:nvSpPr>
        <p:spPr>
          <a:xfrm>
            <a:off x="250675" y="1217025"/>
            <a:ext cx="4765800" cy="27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20000"/>
          </a:bodyPr>
          <a:lstStyle/>
          <a:p>
            <a:pPr marL="457200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LoRa (Long Range Radio)</a:t>
            </a:r>
            <a:endParaRPr sz="175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  <a:p>
            <a:pPr marL="457200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Solution to short range communication (Wi-Fi,  Bluetooth)</a:t>
            </a:r>
            <a:endParaRPr sz="17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  <a:p>
            <a:pPr marL="457200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Low power</a:t>
            </a:r>
            <a:endParaRPr sz="1750"/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  <a:p>
            <a:pPr marL="457200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Low bit rate</a:t>
            </a:r>
            <a:endParaRPr sz="17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  <a:p>
            <a:pPr marL="457200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Low cost</a:t>
            </a:r>
            <a:endParaRPr sz="175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750"/>
          </a:p>
          <a:p>
            <a:pPr marL="457200" marR="0" lvl="0" indent="-3397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50"/>
              <a:buChar char="-"/>
            </a:pPr>
            <a:r>
              <a:rPr lang="en-US" sz="1750"/>
              <a:t>Long battery life</a:t>
            </a:r>
            <a:endParaRPr sz="1750"/>
          </a:p>
        </p:txBody>
      </p:sp>
      <p:sp>
        <p:nvSpPr>
          <p:cNvPr id="116" name="Google Shape;116;g2015ff2bb09_3_24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17" name="Google Shape;117;g2015ff2bb09_3_24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LoRa Communication</a:t>
            </a:r>
            <a:endParaRPr/>
          </a:p>
        </p:txBody>
      </p:sp>
      <p:pic>
        <p:nvPicPr>
          <p:cNvPr id="118" name="Google Shape;118;g2015ff2bb09_3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24652" y="1652113"/>
            <a:ext cx="3315722" cy="2021788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g2015ff2bb09_3_24"/>
          <p:cNvSpPr txBox="1"/>
          <p:nvPr/>
        </p:nvSpPr>
        <p:spPr>
          <a:xfrm>
            <a:off x="432300" y="4378500"/>
            <a:ext cx="827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[3] AKCP, “What is LoRa?,” </a:t>
            </a:r>
            <a:r>
              <a:rPr lang="en-US" sz="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Accessed: Jan. 29, 2023. [Online]. Available: </a:t>
            </a: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https://www.akcp.com/blog/what-is-lora/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20" name="Google Shape;120;g2015ff2bb09_3_24"/>
          <p:cNvSpPr txBox="1"/>
          <p:nvPr/>
        </p:nvSpPr>
        <p:spPr>
          <a:xfrm>
            <a:off x="8524575" y="1251925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[3]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230356034_1_0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6" name="Google Shape;126;g20230356034_1_0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LoRa based Communication Tools</a:t>
            </a:r>
            <a:endParaRPr/>
          </a:p>
        </p:txBody>
      </p:sp>
      <p:pic>
        <p:nvPicPr>
          <p:cNvPr id="127" name="Google Shape;127;g20230356034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125" y="1543836"/>
            <a:ext cx="2343851" cy="63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g20230356034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8284" y="961696"/>
            <a:ext cx="1798725" cy="1798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20230356034_1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09300" y="1180525"/>
            <a:ext cx="2592576" cy="13611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20230356034_1_0"/>
          <p:cNvSpPr txBox="1"/>
          <p:nvPr/>
        </p:nvSpPr>
        <p:spPr>
          <a:xfrm>
            <a:off x="490250" y="3038125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ClusterDuck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1" name="Google Shape;131;g20230356034_1_0"/>
          <p:cNvSpPr txBox="1"/>
          <p:nvPr/>
        </p:nvSpPr>
        <p:spPr>
          <a:xfrm>
            <a:off x="3323850" y="3038125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goTenna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2" name="Google Shape;132;g20230356034_1_0"/>
          <p:cNvSpPr txBox="1"/>
          <p:nvPr/>
        </p:nvSpPr>
        <p:spPr>
          <a:xfrm>
            <a:off x="6281775" y="3033350"/>
            <a:ext cx="224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Libre Franklin Medium"/>
                <a:ea typeface="Libre Franklin Medium"/>
                <a:cs typeface="Libre Franklin Medium"/>
                <a:sym typeface="Libre Franklin Medium"/>
              </a:rPr>
              <a:t>Meshtastic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3" name="Google Shape;133;g20230356034_1_0"/>
          <p:cNvSpPr txBox="1"/>
          <p:nvPr/>
        </p:nvSpPr>
        <p:spPr>
          <a:xfrm>
            <a:off x="432300" y="4009188"/>
            <a:ext cx="8279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[4] Project OWL, “CDP_LOGO.png,” </a:t>
            </a:r>
            <a:r>
              <a:rPr lang="en-US" sz="800">
                <a:solidFill>
                  <a:schemeClr val="dk1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Accessed: Jan. 29, 2023. [Online]. Available: </a:t>
            </a:r>
            <a:r>
              <a:rPr lang="en-US" sz="800" u="sng">
                <a:solidFill>
                  <a:schemeClr val="hlink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  <a:hlinkClick r:id="rId6"/>
              </a:rPr>
              <a:t>https://www.project-owl.com/assets/CDP_LOGO.png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[5] goTenna, “gotennaprox_comp3v2.jpg,” Accessed: Jan. 29 2023 [Online]. Available: </a:t>
            </a:r>
            <a:r>
              <a:rPr lang="en-US" sz="800" u="sng">
                <a:solidFill>
                  <a:schemeClr val="hlink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  <a:hlinkClick r:id="rId7"/>
              </a:rPr>
              <a:t>https://cdn.shopify.com/s/files/1/0046/7524/0005/products/gotennaprox_comp3v2.jpg?v=1611262676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[6] Meshtastic, “social-preview-1200x630.png,” Accessed: Jan. 29 2023 [Online]. Available: https://meshtastic.org/design/web/social-preview-1200x630.png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4" name="Google Shape;134;g20230356034_1_0"/>
          <p:cNvSpPr txBox="1"/>
          <p:nvPr/>
        </p:nvSpPr>
        <p:spPr>
          <a:xfrm>
            <a:off x="2785975" y="1180525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[4]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5" name="Google Shape;135;g20230356034_1_0"/>
          <p:cNvSpPr txBox="1"/>
          <p:nvPr/>
        </p:nvSpPr>
        <p:spPr>
          <a:xfrm>
            <a:off x="5043750" y="1143625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[5]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36" name="Google Shape;136;g20230356034_1_0"/>
          <p:cNvSpPr txBox="1"/>
          <p:nvPr/>
        </p:nvSpPr>
        <p:spPr>
          <a:xfrm>
            <a:off x="8701875" y="1180525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[6]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15ff2bb09_0_58"/>
          <p:cNvSpPr txBox="1">
            <a:spLocks noGrp="1"/>
          </p:cNvSpPr>
          <p:nvPr>
            <p:ph type="ctrTitle"/>
          </p:nvPr>
        </p:nvSpPr>
        <p:spPr>
          <a:xfrm>
            <a:off x="110851" y="1137975"/>
            <a:ext cx="8922300" cy="79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450"/>
              <a:buFont typeface="Impact"/>
              <a:buNone/>
            </a:pPr>
            <a:r>
              <a:rPr lang="en-US" sz="5750">
                <a:solidFill>
                  <a:schemeClr val="dk1"/>
                </a:solidFill>
              </a:rPr>
              <a:t>goTenna  vs  Meshtastic</a:t>
            </a:r>
            <a:endParaRPr sz="5750">
              <a:solidFill>
                <a:schemeClr val="dk1"/>
              </a:solidFill>
            </a:endParaRPr>
          </a:p>
        </p:txBody>
      </p:sp>
      <p:sp>
        <p:nvSpPr>
          <p:cNvPr id="142" name="Google Shape;142;g2015ff2bb09_0_58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43" name="Google Shape;143;g2015ff2bb09_0_58"/>
          <p:cNvSpPr txBox="1"/>
          <p:nvPr/>
        </p:nvSpPr>
        <p:spPr>
          <a:xfrm>
            <a:off x="3088200" y="2685563"/>
            <a:ext cx="2967600" cy="10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>
                <a:solidFill>
                  <a:schemeClr val="dk1"/>
                </a:solidFill>
                <a:latin typeface="Fjalla One"/>
                <a:ea typeface="Fjalla One"/>
                <a:cs typeface="Fjalla One"/>
                <a:sym typeface="Fjalla One"/>
              </a:rPr>
              <a:t>02</a:t>
            </a:r>
            <a:endParaRPr sz="9600">
              <a:solidFill>
                <a:schemeClr val="dk1"/>
              </a:solidFill>
              <a:latin typeface="Fjalla One"/>
              <a:ea typeface="Fjalla One"/>
              <a:cs typeface="Fjalla One"/>
              <a:sym typeface="Fjalla On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015ff2bb09_0_20"/>
          <p:cNvSpPr txBox="1">
            <a:spLocks noGrp="1"/>
          </p:cNvSpPr>
          <p:nvPr>
            <p:ph type="body" idx="1"/>
          </p:nvPr>
        </p:nvSpPr>
        <p:spPr>
          <a:xfrm>
            <a:off x="84400" y="1708513"/>
            <a:ext cx="5385000" cy="19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 lnSpcReduction="20000"/>
          </a:bodyPr>
          <a:lstStyle/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Font typeface="Libre Franklin Medium"/>
              <a:buChar char="-"/>
            </a:pPr>
            <a:r>
              <a:rPr lang="en-US" sz="1650">
                <a:solidFill>
                  <a:srgbClr val="494949"/>
                </a:solidFill>
              </a:rPr>
              <a:t>A long-range, lightweight device for mobile mesh networking.</a:t>
            </a:r>
            <a:r>
              <a:rPr lang="en-US" sz="1650" baseline="30000">
                <a:solidFill>
                  <a:srgbClr val="494949"/>
                </a:solidFill>
              </a:rPr>
              <a:t>[9]</a:t>
            </a:r>
            <a:endParaRPr sz="1650" baseline="30000">
              <a:solidFill>
                <a:srgbClr val="49494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494949"/>
              </a:solidFill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SzPts val="1650"/>
              <a:buFont typeface="Libre Franklin Medium"/>
              <a:buChar char="-"/>
            </a:pPr>
            <a:r>
              <a:rPr lang="en-US" sz="1650">
                <a:solidFill>
                  <a:srgbClr val="494949"/>
                </a:solidFill>
              </a:rPr>
              <a:t>Pairs with a smartphone, and enables simple message communication in an environment without cell or WiFi.</a:t>
            </a:r>
            <a:endParaRPr sz="1650">
              <a:solidFill>
                <a:srgbClr val="49494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494949"/>
              </a:solidFill>
            </a:endParaRPr>
          </a:p>
          <a:p>
            <a:pPr marL="457200" lvl="0" indent="-33337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650"/>
              <a:buChar char="-"/>
            </a:pPr>
            <a:r>
              <a:rPr lang="en-US" sz="1650">
                <a:solidFill>
                  <a:srgbClr val="494949"/>
                </a:solidFill>
              </a:rPr>
              <a:t>Use Aspen Grove Network</a:t>
            </a:r>
            <a:endParaRPr sz="1650">
              <a:solidFill>
                <a:srgbClr val="494949"/>
              </a:solidFill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50">
              <a:solidFill>
                <a:srgbClr val="494949"/>
              </a:solidFill>
            </a:endParaRPr>
          </a:p>
        </p:txBody>
      </p:sp>
      <p:sp>
        <p:nvSpPr>
          <p:cNvPr id="149" name="Google Shape;149;g2015ff2bb09_0_20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50" name="Google Shape;150;g2015ff2bb09_0_20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goTenna</a:t>
            </a:r>
            <a:endParaRPr/>
          </a:p>
        </p:txBody>
      </p:sp>
      <p:sp>
        <p:nvSpPr>
          <p:cNvPr id="151" name="Google Shape;151;g2015ff2bb09_0_20"/>
          <p:cNvSpPr txBox="1">
            <a:spLocks noGrp="1"/>
          </p:cNvSpPr>
          <p:nvPr>
            <p:ph type="subTitle" idx="3"/>
          </p:nvPr>
        </p:nvSpPr>
        <p:spPr>
          <a:xfrm>
            <a:off x="683537" y="1008875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What is goTenna?</a:t>
            </a:r>
            <a:endParaRPr/>
          </a:p>
        </p:txBody>
      </p:sp>
      <p:pic>
        <p:nvPicPr>
          <p:cNvPr id="152" name="Google Shape;152;g2015ff2bb09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8625" y="1008875"/>
            <a:ext cx="3483225" cy="285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g2015ff2bb09_0_20"/>
          <p:cNvSpPr txBox="1"/>
          <p:nvPr/>
        </p:nvSpPr>
        <p:spPr>
          <a:xfrm>
            <a:off x="432300" y="4009188"/>
            <a:ext cx="82794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[5] goTenna, “gotennaprox_comp2_640x.jpg,” Accessed: Jan. 29 2023 [Online]. Available: </a:t>
            </a:r>
            <a:r>
              <a:rPr lang="en-US" sz="800" u="sng">
                <a:solidFill>
                  <a:schemeClr val="hlink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  <a:hlinkClick r:id="rId4"/>
              </a:rPr>
              <a:t>https://cdn.shopify.com/s/files/1/0046/7524/0005/products/gotennaprox_comp2_640x.jpg?v=1611262676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[9] R. Ramanathan, C. Servaes, W. Ramanathan, A. Dusia and A. S. Sethi, "Long-Range Short-Burst Mobile Mesh Networking: Architecture and Evaluation," in \emph{Proc. 2019 16th Annu. IEEE Int. Conf. on Sensing, Commun., and Netw. (SECON)}, Boston, MA, USA, 2019, pp. 1-2, doi: 10.1109/SAHCN.2019.8824803.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54" name="Google Shape;154;g2015ff2bb09_0_20"/>
          <p:cNvSpPr txBox="1"/>
          <p:nvPr/>
        </p:nvSpPr>
        <p:spPr>
          <a:xfrm>
            <a:off x="8840025" y="862775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[7]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0230356034_1_47"/>
          <p:cNvSpPr>
            <a:spLocks noGrp="1"/>
          </p:cNvSpPr>
          <p:nvPr>
            <p:ph type="sldNum" idx="12"/>
          </p:nvPr>
        </p:nvSpPr>
        <p:spPr>
          <a:xfrm>
            <a:off x="8474334" y="4635961"/>
            <a:ext cx="365700" cy="2742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18275" tIns="45700" rIns="1827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60" name="Google Shape;160;g20230356034_1_47"/>
          <p:cNvSpPr txBox="1">
            <a:spLocks noGrp="1"/>
          </p:cNvSpPr>
          <p:nvPr>
            <p:ph type="ctrTitle"/>
          </p:nvPr>
        </p:nvSpPr>
        <p:spPr>
          <a:xfrm>
            <a:off x="683537" y="332005"/>
            <a:ext cx="7790700" cy="3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Libre Franklin Medium"/>
              <a:buNone/>
            </a:pPr>
            <a:r>
              <a:rPr lang="en-US"/>
              <a:t>goTenna - Aspen Grove</a:t>
            </a:r>
            <a:endParaRPr/>
          </a:p>
        </p:txBody>
      </p:sp>
      <p:sp>
        <p:nvSpPr>
          <p:cNvPr id="161" name="Google Shape;161;g20230356034_1_47"/>
          <p:cNvSpPr txBox="1">
            <a:spLocks noGrp="1"/>
          </p:cNvSpPr>
          <p:nvPr>
            <p:ph type="subTitle" idx="3"/>
          </p:nvPr>
        </p:nvSpPr>
        <p:spPr>
          <a:xfrm>
            <a:off x="676662" y="835550"/>
            <a:ext cx="7790700" cy="2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50"/>
              <a:buNone/>
            </a:pPr>
            <a:r>
              <a:rPr lang="en-US"/>
              <a:t>What is Aspen Grove?</a:t>
            </a:r>
            <a:endParaRPr/>
          </a:p>
        </p:txBody>
      </p:sp>
      <p:pic>
        <p:nvPicPr>
          <p:cNvPr id="162" name="Google Shape;162;g20230356034_1_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975" y="1558200"/>
            <a:ext cx="7034276" cy="187596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20230356034_1_47"/>
          <p:cNvSpPr txBox="1"/>
          <p:nvPr/>
        </p:nvSpPr>
        <p:spPr>
          <a:xfrm>
            <a:off x="1136525" y="3472250"/>
            <a:ext cx="6884700" cy="143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Mesh network is called “Aspen Grove”, interconnected root system of a single aspen tree.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-314325" algn="l" rtl="0">
              <a:spcBef>
                <a:spcPts val="0"/>
              </a:spcBef>
              <a:spcAft>
                <a:spcPts val="0"/>
              </a:spcAft>
              <a:buClr>
                <a:srgbClr val="494949"/>
              </a:buClr>
              <a:buSzPts val="1350"/>
              <a:buFont typeface="Libre Franklin Medium"/>
              <a:buChar char="-"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Aspen Grove™, allows for long-range, short-burst mobile mesh networking through a unique approach that uses zero control-packets to achieve optimal network efficiency. </a:t>
            </a: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0">
              <a:solidFill>
                <a:srgbClr val="494949"/>
              </a:solidFill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4" name="Google Shape;164;g20230356034_1_47"/>
          <p:cNvSpPr txBox="1"/>
          <p:nvPr/>
        </p:nvSpPr>
        <p:spPr>
          <a:xfrm>
            <a:off x="5984613" y="1127725"/>
            <a:ext cx="12600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Aspen Grove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5" name="Google Shape;165;g20230356034_1_47"/>
          <p:cNvSpPr txBox="1"/>
          <p:nvPr/>
        </p:nvSpPr>
        <p:spPr>
          <a:xfrm>
            <a:off x="1541088" y="1127725"/>
            <a:ext cx="2502300" cy="39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50">
                <a:solidFill>
                  <a:srgbClr val="494949"/>
                </a:solidFill>
                <a:latin typeface="Libre Franklin Medium"/>
                <a:ea typeface="Libre Franklin Medium"/>
                <a:cs typeface="Libre Franklin Medium"/>
                <a:sym typeface="Libre Franklin Medium"/>
              </a:rPr>
              <a:t>Traditional Mesh Network</a:t>
            </a:r>
            <a:endParaRPr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6" name="Google Shape;166;g20230356034_1_47"/>
          <p:cNvSpPr txBox="1"/>
          <p:nvPr/>
        </p:nvSpPr>
        <p:spPr>
          <a:xfrm>
            <a:off x="439175" y="4857738"/>
            <a:ext cx="8279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[8] goTenna, “What makes goTenna's mesh protocol unique?,” Accessed: Jan. 29 2023 [Online]. Available: https://gotenna.com/pages/aspen-grove</a:t>
            </a:r>
            <a:endParaRPr sz="8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  <p:sp>
        <p:nvSpPr>
          <p:cNvPr id="167" name="Google Shape;167;g20230356034_1_47"/>
          <p:cNvSpPr txBox="1"/>
          <p:nvPr/>
        </p:nvSpPr>
        <p:spPr>
          <a:xfrm>
            <a:off x="8014900" y="1325050"/>
            <a:ext cx="41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-25000">
                <a:latin typeface="Libre Franklin Medium"/>
                <a:ea typeface="Libre Franklin Medium"/>
                <a:cs typeface="Libre Franklin Medium"/>
                <a:sym typeface="Libre Franklin Medium"/>
              </a:rPr>
              <a:t>[8]</a:t>
            </a:r>
            <a:endParaRPr baseline="-25000">
              <a:latin typeface="Libre Franklin Medium"/>
              <a:ea typeface="Libre Franklin Medium"/>
              <a:cs typeface="Libre Franklin Medium"/>
              <a:sym typeface="Libre Franklin Medium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Custom 5">
      <a:dk1>
        <a:srgbClr val="000000"/>
      </a:dk1>
      <a:lt1>
        <a:srgbClr val="000000"/>
      </a:lt1>
      <a:dk2>
        <a:srgbClr val="555960"/>
      </a:dk2>
      <a:lt2>
        <a:srgbClr val="CFB991"/>
      </a:lt2>
      <a:accent1>
        <a:srgbClr val="8E6F3E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E6F3D"/>
      </a:hlink>
      <a:folHlink>
        <a:srgbClr val="8D6F3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</TotalTime>
  <Words>2776</Words>
  <Application>Microsoft Office PowerPoint</Application>
  <PresentationFormat>On-screen Show (16:9)</PresentationFormat>
  <Paragraphs>405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Noto Sans Symbols</vt:lpstr>
      <vt:lpstr>Calibri</vt:lpstr>
      <vt:lpstr>Libre Franklin Medium</vt:lpstr>
      <vt:lpstr>Impact</vt:lpstr>
      <vt:lpstr>Arial</vt:lpstr>
      <vt:lpstr>Libre Franklin</vt:lpstr>
      <vt:lpstr>Fjalla One</vt:lpstr>
      <vt:lpstr>Georgia</vt:lpstr>
      <vt:lpstr>Parcel</vt:lpstr>
      <vt:lpstr>Performance Evaluation of Off-grid Mesh Network Communication Using goTenna and Meshtastic</vt:lpstr>
      <vt:lpstr>Team Members</vt:lpstr>
      <vt:lpstr>Introduction</vt:lpstr>
      <vt:lpstr>Infrastructure reliability in disaster</vt:lpstr>
      <vt:lpstr>LoRa Communication</vt:lpstr>
      <vt:lpstr>LoRa based Communication Tools</vt:lpstr>
      <vt:lpstr>goTenna  vs  Meshtastic</vt:lpstr>
      <vt:lpstr>goTenna</vt:lpstr>
      <vt:lpstr>goTenna - Aspen Grove</vt:lpstr>
      <vt:lpstr>goTenna - chat</vt:lpstr>
      <vt:lpstr>goTenna - measurement</vt:lpstr>
      <vt:lpstr>No More ClusterDuck</vt:lpstr>
      <vt:lpstr>Meshtastic</vt:lpstr>
      <vt:lpstr>Meshtastic - interface</vt:lpstr>
      <vt:lpstr>Meshtastic - measurement</vt:lpstr>
      <vt:lpstr>Methodology</vt:lpstr>
      <vt:lpstr>goTenna - Hardware</vt:lpstr>
      <vt:lpstr>goTenna - Topology</vt:lpstr>
      <vt:lpstr>Meshtastic - Hardware</vt:lpstr>
      <vt:lpstr>Meshtastic - Topology</vt:lpstr>
      <vt:lpstr>Information Gathering</vt:lpstr>
      <vt:lpstr>Testing based on connection distance</vt:lpstr>
      <vt:lpstr>Models for calculating path loss</vt:lpstr>
      <vt:lpstr>Free space path loss model</vt:lpstr>
      <vt:lpstr>Oulu Model</vt:lpstr>
      <vt:lpstr>ITM model</vt:lpstr>
      <vt:lpstr>Testing - Outdoor</vt:lpstr>
      <vt:lpstr>Testing - Outdoor to Indoor</vt:lpstr>
      <vt:lpstr>Testing - Tunnel</vt:lpstr>
      <vt:lpstr>Future Plans</vt:lpstr>
      <vt:lpstr>Present</vt:lpstr>
      <vt:lpstr>Future</vt:lpstr>
      <vt:lpstr>Q &amp; A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Performance Evaluation of Off-grid Mesh Network Communication Using goTenna and Meshtastic</dc:title>
  <dc:creator>Drake, Payton E</dc:creator>
  <cp:lastModifiedBy>김광역</cp:lastModifiedBy>
  <cp:revision>4</cp:revision>
  <dcterms:created xsi:type="dcterms:W3CDTF">2020-02-06T20:42:06Z</dcterms:created>
  <dcterms:modified xsi:type="dcterms:W3CDTF">2023-02-01T04:11:19Z</dcterms:modified>
</cp:coreProperties>
</file>